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1219168"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Calibri"/>
        <a:ea typeface="Calibri"/>
        <a:cs typeface="Calibri"/>
        <a:sym typeface="Calibri"/>
      </a:defRPr>
    </a:lvl1pPr>
    <a:lvl2pPr marL="0" marR="0" indent="0" algn="ctr" defTabSz="1219168"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Calibri"/>
        <a:ea typeface="Calibri"/>
        <a:cs typeface="Calibri"/>
        <a:sym typeface="Calibri"/>
      </a:defRPr>
    </a:lvl2pPr>
    <a:lvl3pPr marL="0" marR="0" indent="0" algn="ctr" defTabSz="1219168"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Calibri"/>
        <a:ea typeface="Calibri"/>
        <a:cs typeface="Calibri"/>
        <a:sym typeface="Calibri"/>
      </a:defRPr>
    </a:lvl3pPr>
    <a:lvl4pPr marL="0" marR="0" indent="0" algn="ctr" defTabSz="1219168"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Calibri"/>
        <a:ea typeface="Calibri"/>
        <a:cs typeface="Calibri"/>
        <a:sym typeface="Calibri"/>
      </a:defRPr>
    </a:lvl4pPr>
    <a:lvl5pPr marL="0" marR="0" indent="0" algn="ctr" defTabSz="1219168"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Calibri"/>
        <a:ea typeface="Calibri"/>
        <a:cs typeface="Calibri"/>
        <a:sym typeface="Calibri"/>
      </a:defRPr>
    </a:lvl5pPr>
    <a:lvl6pPr marL="0" marR="0" indent="0" algn="ctr" defTabSz="1219168"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Calibri"/>
        <a:ea typeface="Calibri"/>
        <a:cs typeface="Calibri"/>
        <a:sym typeface="Calibri"/>
      </a:defRPr>
    </a:lvl6pPr>
    <a:lvl7pPr marL="0" marR="0" indent="0" algn="ctr" defTabSz="1219168"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Calibri"/>
        <a:ea typeface="Calibri"/>
        <a:cs typeface="Calibri"/>
        <a:sym typeface="Calibri"/>
      </a:defRPr>
    </a:lvl7pPr>
    <a:lvl8pPr marL="0" marR="0" indent="0" algn="ctr" defTabSz="1219168"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Calibri"/>
        <a:ea typeface="Calibri"/>
        <a:cs typeface="Calibri"/>
        <a:sym typeface="Calibri"/>
      </a:defRPr>
    </a:lvl8pPr>
    <a:lvl9pPr marL="0" marR="0" indent="0" algn="ctr" defTabSz="1219168"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Calibri"/>
        <a:ea typeface="Calibri"/>
        <a:cs typeface="Calibri"/>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Calibri"/>
          <a:ea typeface="Calibri"/>
          <a:cs typeface="Calibri"/>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
          <a:latin typeface="Calibri"/>
          <a:ea typeface="Calibri"/>
          <a:cs typeface="Calibri"/>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
          <a:latin typeface="Calibri"/>
          <a:ea typeface="Calibri"/>
          <a:cs typeface="Calibri"/>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Calibri"/>
          <a:ea typeface="Calibri"/>
          <a:cs typeface="Calibri"/>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72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6" name="Shape 56"/>
          <p:cNvSpPr>
            <a:spLocks noGrp="1" noRot="1" noChangeAspect="1"/>
          </p:cNvSpPr>
          <p:nvPr>
            <p:ph type="sldImg"/>
          </p:nvPr>
        </p:nvSpPr>
        <p:spPr>
          <a:xfrm>
            <a:off x="1143000" y="685800"/>
            <a:ext cx="4572000" cy="3429000"/>
          </a:xfrm>
          <a:prstGeom prst="rect">
            <a:avLst/>
          </a:prstGeom>
        </p:spPr>
        <p:txBody>
          <a:bodyPr/>
          <a:lstStyle/>
          <a:p>
            <a:endParaRPr/>
          </a:p>
        </p:txBody>
      </p:sp>
      <p:sp>
        <p:nvSpPr>
          <p:cNvPr id="57" name="Shape 5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228600" latinLnBrk="0">
      <a:lnSpc>
        <a:spcPct val="117999"/>
      </a:lnSpc>
      <a:defRPr sz="1100">
        <a:latin typeface="+mj-lt"/>
        <a:ea typeface="+mj-ea"/>
        <a:cs typeface="+mj-cs"/>
        <a:sym typeface="Helvetica Neue"/>
      </a:defRPr>
    </a:lvl1pPr>
    <a:lvl2pPr indent="228600" defTabSz="228600" latinLnBrk="0">
      <a:lnSpc>
        <a:spcPct val="117999"/>
      </a:lnSpc>
      <a:defRPr sz="1100">
        <a:latin typeface="+mj-lt"/>
        <a:ea typeface="+mj-ea"/>
        <a:cs typeface="+mj-cs"/>
        <a:sym typeface="Helvetica Neue"/>
      </a:defRPr>
    </a:lvl2pPr>
    <a:lvl3pPr indent="457200" defTabSz="228600" latinLnBrk="0">
      <a:lnSpc>
        <a:spcPct val="117999"/>
      </a:lnSpc>
      <a:defRPr sz="1100">
        <a:latin typeface="+mj-lt"/>
        <a:ea typeface="+mj-ea"/>
        <a:cs typeface="+mj-cs"/>
        <a:sym typeface="Helvetica Neue"/>
      </a:defRPr>
    </a:lvl3pPr>
    <a:lvl4pPr indent="685800" defTabSz="228600" latinLnBrk="0">
      <a:lnSpc>
        <a:spcPct val="117999"/>
      </a:lnSpc>
      <a:defRPr sz="1100">
        <a:latin typeface="+mj-lt"/>
        <a:ea typeface="+mj-ea"/>
        <a:cs typeface="+mj-cs"/>
        <a:sym typeface="Helvetica Neue"/>
      </a:defRPr>
    </a:lvl4pPr>
    <a:lvl5pPr indent="914400" defTabSz="228600" latinLnBrk="0">
      <a:lnSpc>
        <a:spcPct val="117999"/>
      </a:lnSpc>
      <a:defRPr sz="1100">
        <a:latin typeface="+mj-lt"/>
        <a:ea typeface="+mj-ea"/>
        <a:cs typeface="+mj-cs"/>
        <a:sym typeface="Helvetica Neue"/>
      </a:defRPr>
    </a:lvl5pPr>
    <a:lvl6pPr indent="1143000" defTabSz="228600" latinLnBrk="0">
      <a:lnSpc>
        <a:spcPct val="117999"/>
      </a:lnSpc>
      <a:defRPr sz="1100">
        <a:latin typeface="+mj-lt"/>
        <a:ea typeface="+mj-ea"/>
        <a:cs typeface="+mj-cs"/>
        <a:sym typeface="Helvetica Neue"/>
      </a:defRPr>
    </a:lvl6pPr>
    <a:lvl7pPr indent="1371600" defTabSz="228600" latinLnBrk="0">
      <a:lnSpc>
        <a:spcPct val="117999"/>
      </a:lnSpc>
      <a:defRPr sz="1100">
        <a:latin typeface="+mj-lt"/>
        <a:ea typeface="+mj-ea"/>
        <a:cs typeface="+mj-cs"/>
        <a:sym typeface="Helvetica Neue"/>
      </a:defRPr>
    </a:lvl7pPr>
    <a:lvl8pPr indent="1600200" defTabSz="228600" latinLnBrk="0">
      <a:lnSpc>
        <a:spcPct val="117999"/>
      </a:lnSpc>
      <a:defRPr sz="1100">
        <a:latin typeface="+mj-lt"/>
        <a:ea typeface="+mj-ea"/>
        <a:cs typeface="+mj-cs"/>
        <a:sym typeface="Helvetica Neue"/>
      </a:defRPr>
    </a:lvl8pPr>
    <a:lvl9pPr indent="1828800" defTabSz="228600" latinLnBrk="0">
      <a:lnSpc>
        <a:spcPct val="117999"/>
      </a:lnSpc>
      <a:defRPr sz="11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Shape 70"/>
          <p:cNvSpPr>
            <a:spLocks noGrp="1" noRot="1" noChangeAspect="1"/>
          </p:cNvSpPr>
          <p:nvPr>
            <p:ph type="sldImg"/>
          </p:nvPr>
        </p:nvSpPr>
        <p:spPr>
          <a:prstGeom prst="rect">
            <a:avLst/>
          </a:prstGeom>
        </p:spPr>
        <p:txBody>
          <a:bodyPr/>
          <a:lstStyle/>
          <a:p>
            <a:endParaRPr/>
          </a:p>
        </p:txBody>
      </p:sp>
      <p:sp>
        <p:nvSpPr>
          <p:cNvPr id="71" name="Shape 71"/>
          <p:cNvSpPr>
            <a:spLocks noGrp="1"/>
          </p:cNvSpPr>
          <p:nvPr>
            <p:ph type="body" sz="quarter" idx="1"/>
          </p:nvPr>
        </p:nvSpPr>
        <p:spPr>
          <a:prstGeom prst="rect">
            <a:avLst/>
          </a:prstGeom>
        </p:spPr>
        <p:txBody>
          <a:bodyPr/>
          <a:lstStyle/>
          <a:p>
            <a:pPr defTabSz="457200">
              <a:defRPr sz="2200"/>
            </a:pPr>
            <a:r>
              <a:t>Security is a non-functional requirement: systems are expected to be “secure”. </a:t>
            </a:r>
          </a:p>
          <a:p>
            <a:pPr defTabSz="457200">
              <a:defRPr sz="2200"/>
            </a:pPr>
            <a:r>
              <a:t>As we’ll see in this lecture, security is a spectrum from “very” to ”not at all”, but it’s also a spectrum in terms of the kind of requirements that we consider. Here are three common security requirements.</a:t>
            </a:r>
          </a:p>
          <a:p>
            <a:pPr defTabSz="457200">
              <a:defRPr sz="2200"/>
            </a:pPr>
            <a:r>
              <a:t>Confidentiality - is information disclosed to unauthorized parties? This is not privacy, because the end-user doesn’t get to make a choice. Might make privacy a sub-requirement of confidentiality</a:t>
            </a:r>
          </a:p>
          <a:p>
            <a:pPr defTabSz="457200">
              <a:defRPr sz="2200"/>
            </a:pPr>
            <a:r>
              <a:t>Integrity - is our code or data tampered with, at rest, or in transit? usually more of a commercial interest. Someone downloads my customer database is not as bad to my business as someone destroying it</a:t>
            </a:r>
          </a:p>
          <a:p>
            <a:pPr defTabSz="457200">
              <a:defRPr sz="2200"/>
            </a:pPr>
            <a:r>
              <a:t>Availability - Can someone prevent my system from otherwise functioning? note that leaving something unplugged solves confidentiality and integrity :)</a:t>
            </a:r>
          </a:p>
          <a:p>
            <a:pPr defTabSz="457200">
              <a:defRPr sz="2200"/>
            </a:pPr>
            <a:r>
              <a:t>Discussion: Think about recent examples of security vulnerabiltiies and how they violated these properties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Shape 142"/>
          <p:cNvSpPr>
            <a:spLocks noGrp="1" noRot="1" noChangeAspect="1"/>
          </p:cNvSpPr>
          <p:nvPr>
            <p:ph type="sldImg"/>
          </p:nvPr>
        </p:nvSpPr>
        <p:spPr>
          <a:prstGeom prst="rect">
            <a:avLst/>
          </a:prstGeom>
        </p:spPr>
        <p:txBody>
          <a:bodyPr/>
          <a:lstStyle/>
          <a:p>
            <a:endParaRPr/>
          </a:p>
        </p:txBody>
      </p:sp>
      <p:sp>
        <p:nvSpPr>
          <p:cNvPr id="143" name="Shape 143"/>
          <p:cNvSpPr>
            <a:spLocks noGrp="1"/>
          </p:cNvSpPr>
          <p:nvPr>
            <p:ph type="body" sz="quarter" idx="1"/>
          </p:nvPr>
        </p:nvSpPr>
        <p:spPr>
          <a:prstGeom prst="rect">
            <a:avLst/>
          </a:prstGeom>
        </p:spPr>
        <p:txBody>
          <a:bodyPr/>
          <a:lstStyle/>
          <a:p>
            <a:pPr defTabSz="457200">
              <a:defRPr sz="2200"/>
            </a:pPr>
            <a:r>
              <a:t>The general fix to this is to move that sensitive code into our backend, which we should, hopefully, trust to faithfully execute the code.</a:t>
            </a:r>
          </a:p>
          <a:p>
            <a:pPr defTabSz="457200">
              <a:defRPr sz="2200"/>
            </a:pPr>
            <a:r>
              <a:t>(Professor Wand says:  yes, this animation is cheesy, but I had way too much fun doing it).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a:spLocks noGrp="1" noRot="1" noChangeAspect="1"/>
          </p:cNvSpPr>
          <p:nvPr>
            <p:ph type="sldImg"/>
          </p:nvPr>
        </p:nvSpPr>
        <p:spPr>
          <a:prstGeom prst="rect">
            <a:avLst/>
          </a:prstGeom>
        </p:spPr>
        <p:txBody>
          <a:bodyPr/>
          <a:lstStyle/>
          <a:p>
            <a:endParaRPr/>
          </a:p>
        </p:txBody>
      </p:sp>
      <p:sp>
        <p:nvSpPr>
          <p:cNvPr id="163" name="Shape 163"/>
          <p:cNvSpPr>
            <a:spLocks noGrp="1"/>
          </p:cNvSpPr>
          <p:nvPr>
            <p:ph type="body" sz="quarter" idx="1"/>
          </p:nvPr>
        </p:nvSpPr>
        <p:spPr>
          <a:prstGeom prst="rect">
            <a:avLst/>
          </a:prstGeom>
        </p:spPr>
        <p:txBody>
          <a:bodyPr/>
          <a:lstStyle/>
          <a:p>
            <a:pPr defTabSz="457200">
              <a:defRPr sz="2200"/>
            </a:pPr>
            <a:r>
              <a:t>We really really should not trust that anything that is given out of our control</a:t>
            </a:r>
          </a:p>
          <a:p>
            <a:pPr defTabSz="457200">
              <a:defRPr sz="2200"/>
            </a:pPr>
            <a:r>
              <a:t>E.g. an external services such as a cloud DB, we might be tempted to package the DB password with the application, so that it can directly connect to our DB.</a:t>
            </a:r>
          </a:p>
          <a:p>
            <a:pPr defTabSz="457200">
              <a:defRPr sz="2200"/>
            </a:pPr>
            <a:r>
              <a:t>The vulnerability is that we are providing all users with the same access to our DB. </a:t>
            </a:r>
          </a:p>
          <a:p>
            <a:pPr defTabSz="457200">
              <a:defRPr sz="2200"/>
            </a:pPr>
            <a:r>
              <a:t>Our frontend might restrict what data the user can access, but because the user can also use these credentials to directly connect to our DB, they can do whatever is permitted for those credentials.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Shape 169"/>
          <p:cNvSpPr>
            <a:spLocks noGrp="1" noRot="1" noChangeAspect="1"/>
          </p:cNvSpPr>
          <p:nvPr>
            <p:ph type="sldImg"/>
          </p:nvPr>
        </p:nvSpPr>
        <p:spPr>
          <a:prstGeom prst="rect">
            <a:avLst/>
          </a:prstGeom>
        </p:spPr>
        <p:txBody>
          <a:bodyPr/>
          <a:lstStyle/>
          <a:p>
            <a:endParaRPr/>
          </a:p>
        </p:txBody>
      </p:sp>
      <p:sp>
        <p:nvSpPr>
          <p:cNvPr id="170" name="Shape 170"/>
          <p:cNvSpPr>
            <a:spLocks noGrp="1"/>
          </p:cNvSpPr>
          <p:nvPr>
            <p:ph type="body" sz="quarter" idx="1"/>
          </p:nvPr>
        </p:nvSpPr>
        <p:spPr>
          <a:prstGeom prst="rect">
            <a:avLst/>
          </a:prstGeom>
        </p:spPr>
        <p:txBody>
          <a:bodyPr/>
          <a:lstStyle/>
          <a:p>
            <a:pPr defTabSz="457200">
              <a:defRPr sz="2200"/>
            </a:pPr>
            <a:r>
              <a:t>The next class of threat we consider is: untrusted user inputs. </a:t>
            </a:r>
          </a:p>
          <a:p>
            <a:pPr defTabSz="457200">
              <a:defRPr sz="2200"/>
            </a:pPr>
            <a:r>
              <a:t>Imagine we solved our problem of “do we trust where code runs” by running code on our own server that we control</a:t>
            </a:r>
          </a:p>
          <a:p>
            <a:pPr defTabSz="457200">
              <a:defRPr sz="2200"/>
            </a:pPr>
            <a:r>
              <a:t>Surely, we still receive inputs from users, who we might not trust.</a:t>
            </a:r>
          </a:p>
          <a:p>
            <a:pPr defTabSz="457200">
              <a:defRPr sz="2200"/>
            </a:pPr>
            <a:r>
              <a:t>Here is a pop-culture reference from XKCD that makes jest of this class of threat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Shape 188"/>
          <p:cNvSpPr>
            <a:spLocks noGrp="1" noRot="1" noChangeAspect="1"/>
          </p:cNvSpPr>
          <p:nvPr>
            <p:ph type="sldImg"/>
          </p:nvPr>
        </p:nvSpPr>
        <p:spPr>
          <a:prstGeom prst="rect">
            <a:avLst/>
          </a:prstGeom>
        </p:spPr>
        <p:txBody>
          <a:bodyPr/>
          <a:lstStyle/>
          <a:p>
            <a:endParaRPr/>
          </a:p>
        </p:txBody>
      </p:sp>
      <p:sp>
        <p:nvSpPr>
          <p:cNvPr id="189" name="Shape 189"/>
          <p:cNvSpPr>
            <a:spLocks noGrp="1"/>
          </p:cNvSpPr>
          <p:nvPr>
            <p:ph type="body" sz="quarter" idx="1"/>
          </p:nvPr>
        </p:nvSpPr>
        <p:spPr>
          <a:prstGeom prst="rect">
            <a:avLst/>
          </a:prstGeom>
        </p:spPr>
        <p:txBody>
          <a:bodyPr/>
          <a:lstStyle/>
          <a:p>
            <a:pPr defTabSz="457200">
              <a:defRPr sz="2200"/>
            </a:pPr>
            <a:r>
              <a:t>Here is a concrete example of how this threat can be realized in a common web app, even one that doesn’t use a database. (remind of purpose of transcript server ,what this graphic shows – the transcript API and the “fetch transcript” API endpoint)</a:t>
            </a:r>
          </a:p>
          <a:p>
            <a:pPr defTabSz="457200">
              <a:defRPr sz="2200"/>
            </a:pPr>
            <a:r>
              <a:t>Click build: We’ll see how it is possible for a malicious attacker to create a link to our own rest example transcript server that, when accessed, shows content that we (the authors of the transcript server) did not intend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Shape 202"/>
          <p:cNvSpPr>
            <a:spLocks noGrp="1" noRot="1" noChangeAspect="1"/>
          </p:cNvSpPr>
          <p:nvPr>
            <p:ph type="sldImg"/>
          </p:nvPr>
        </p:nvSpPr>
        <p:spPr>
          <a:prstGeom prst="rect">
            <a:avLst/>
          </a:prstGeom>
        </p:spPr>
        <p:txBody>
          <a:bodyPr/>
          <a:lstStyle/>
          <a:p>
            <a:endParaRPr/>
          </a:p>
        </p:txBody>
      </p:sp>
      <p:sp>
        <p:nvSpPr>
          <p:cNvPr id="203" name="Shape 203"/>
          <p:cNvSpPr>
            <a:spLocks noGrp="1"/>
          </p:cNvSpPr>
          <p:nvPr>
            <p:ph type="body" sz="quarter" idx="1"/>
          </p:nvPr>
        </p:nvSpPr>
        <p:spPr>
          <a:prstGeom prst="rect">
            <a:avLst/>
          </a:prstGeom>
        </p:spPr>
        <p:txBody>
          <a:bodyPr/>
          <a:lstStyle/>
          <a:p>
            <a:pPr defTabSz="457200">
              <a:defRPr sz="2200"/>
            </a:pPr>
            <a:r>
              <a:t>This semester, we wrote our implementation of the transcript API using the “tsoa” library, which, among other things, effectively prevents XSS attacks against it. So, for our purposes in this example, let’s look at the baseline code that we’ve used in the past, that doesn’t use OpenAPI and code generation to create the API implementation, and instead is directly implemented in the code snippet on the right.</a:t>
            </a:r>
          </a:p>
          <a:p>
            <a:pPr defTabSz="457200">
              <a:defRPr sz="2200"/>
            </a:pPr>
            <a:r>
              <a:t>Let’s step through what this code does: read the ID from the Url parameter, then retrieve the relevant transcript. If no transcript is found, we return an error, and if not, we return the transcript.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Shape 218"/>
          <p:cNvSpPr>
            <a:spLocks noGrp="1" noRot="1" noChangeAspect="1"/>
          </p:cNvSpPr>
          <p:nvPr>
            <p:ph type="sldImg"/>
          </p:nvPr>
        </p:nvSpPr>
        <p:spPr>
          <a:prstGeom prst="rect">
            <a:avLst/>
          </a:prstGeom>
        </p:spPr>
        <p:txBody>
          <a:bodyPr/>
          <a:lstStyle/>
          <a:p>
            <a:endParaRPr/>
          </a:p>
        </p:txBody>
      </p:sp>
      <p:sp>
        <p:nvSpPr>
          <p:cNvPr id="219" name="Shape 219"/>
          <p:cNvSpPr>
            <a:spLocks noGrp="1"/>
          </p:cNvSpPr>
          <p:nvPr>
            <p:ph type="body" sz="quarter" idx="1"/>
          </p:nvPr>
        </p:nvSpPr>
        <p:spPr>
          <a:prstGeom prst="rect">
            <a:avLst/>
          </a:prstGeom>
        </p:spPr>
        <p:txBody>
          <a:bodyPr/>
          <a:lstStyle>
            <a:lvl1pPr defTabSz="457200">
              <a:defRPr sz="2200"/>
            </a:lvl1pPr>
          </a:lstStyle>
          <a:p>
            <a:r>
              <a:t>As highlighted here - notice that there is a user input (the student ID) that flows directly into the response. This is a vulnerabiltity</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Shape 234"/>
          <p:cNvSpPr>
            <a:spLocks noGrp="1" noRot="1" noChangeAspect="1"/>
          </p:cNvSpPr>
          <p:nvPr>
            <p:ph type="sldImg"/>
          </p:nvPr>
        </p:nvSpPr>
        <p:spPr>
          <a:prstGeom prst="rect">
            <a:avLst/>
          </a:prstGeom>
        </p:spPr>
        <p:txBody>
          <a:bodyPr/>
          <a:lstStyle/>
          <a:p>
            <a:endParaRPr/>
          </a:p>
        </p:txBody>
      </p:sp>
      <p:sp>
        <p:nvSpPr>
          <p:cNvPr id="235" name="Shape 235"/>
          <p:cNvSpPr>
            <a:spLocks noGrp="1"/>
          </p:cNvSpPr>
          <p:nvPr>
            <p:ph type="body" sz="quarter" idx="1"/>
          </p:nvPr>
        </p:nvSpPr>
        <p:spPr>
          <a:prstGeom prst="rect">
            <a:avLst/>
          </a:prstGeom>
        </p:spPr>
        <p:txBody>
          <a:bodyPr/>
          <a:lstStyle/>
          <a:p>
            <a:pPr defTabSz="457200">
              <a:defRPr sz="2200"/>
            </a:pPr>
            <a:r>
              <a:t>If, instead of submitting a simple number, the user submits an ID like this one, it will allow the attacker to change the contents on the page.</a:t>
            </a:r>
          </a:p>
          <a:p>
            <a:pPr defTabSz="457200">
              <a:defRPr sz="2200"/>
            </a:pPr>
            <a:r>
              <a:t>When you open this link in Chrome, it will show the alert on the left, and then the message on the right.</a:t>
            </a:r>
          </a:p>
          <a:p>
            <a:pPr defTabSz="457200">
              <a:defRPr sz="2200"/>
            </a:pPr>
            <a:r>
              <a:t>Realistic XSS attacks might use this JS code to steal users’ credentials from their browser tab, or to perform a social engineering attack like this one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Shape 243"/>
          <p:cNvSpPr>
            <a:spLocks noGrp="1" noRot="1" noChangeAspect="1"/>
          </p:cNvSpPr>
          <p:nvPr>
            <p:ph type="sldImg"/>
          </p:nvPr>
        </p:nvSpPr>
        <p:spPr>
          <a:xfrm>
            <a:off x="381000" y="685800"/>
            <a:ext cx="6096000" cy="3429000"/>
          </a:xfrm>
          <a:prstGeom prst="rect">
            <a:avLst/>
          </a:prstGeom>
        </p:spPr>
        <p:txBody>
          <a:bodyPr/>
          <a:lstStyle/>
          <a:p>
            <a:endParaRPr/>
          </a:p>
        </p:txBody>
      </p:sp>
      <p:sp>
        <p:nvSpPr>
          <p:cNvPr id="244" name="Shape 244"/>
          <p:cNvSpPr>
            <a:spLocks noGrp="1"/>
          </p:cNvSpPr>
          <p:nvPr>
            <p:ph type="body" sz="quarter" idx="1"/>
          </p:nvPr>
        </p:nvSpPr>
        <p:spPr>
          <a:prstGeom prst="rect">
            <a:avLst/>
          </a:prstGeom>
        </p:spPr>
        <p:txBody>
          <a:bodyPr/>
          <a:lstStyle>
            <a:lvl1pPr defTabSz="457200">
              <a:defRPr sz="2200"/>
            </a:lvl1pPr>
          </a:lstStyle>
          <a:p>
            <a:r>
              <a:t>Untrusted user inputs can flow into even more risky parts of our app. For example: the Equifax data breach in 2017 that has thus-far cost the firm over 1.4 billion dollars was caused by a vulnerability in their web app, which allowed untrusted user input to flow into a part of the application that would then execute that input as java code.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Shape 254"/>
          <p:cNvSpPr>
            <a:spLocks noGrp="1" noRot="1" noChangeAspect="1"/>
          </p:cNvSpPr>
          <p:nvPr>
            <p:ph type="sldImg"/>
          </p:nvPr>
        </p:nvSpPr>
        <p:spPr>
          <a:prstGeom prst="rect">
            <a:avLst/>
          </a:prstGeom>
        </p:spPr>
        <p:txBody>
          <a:bodyPr/>
          <a:lstStyle/>
          <a:p>
            <a:endParaRPr/>
          </a:p>
        </p:txBody>
      </p:sp>
      <p:sp>
        <p:nvSpPr>
          <p:cNvPr id="255" name="Shape 255"/>
          <p:cNvSpPr>
            <a:spLocks noGrp="1"/>
          </p:cNvSpPr>
          <p:nvPr>
            <p:ph type="body" sz="quarter" idx="1"/>
          </p:nvPr>
        </p:nvSpPr>
        <p:spPr>
          <a:prstGeom prst="rect">
            <a:avLst/>
          </a:prstGeom>
        </p:spPr>
        <p:txBody>
          <a:bodyPr/>
          <a:lstStyle>
            <a:lvl1pPr defTabSz="457200">
              <a:defRPr sz="2200"/>
            </a:lvl1pPr>
          </a:lstStyle>
          <a:p>
            <a:r>
              <a:t>You might think that we have learned a lesson and that we wouldn’t have this kind of vulnerability any more. As we will see in the next lesson, fully protecting against vulnerabiltieis like these is hard. The Log4J vulnerability in Fall of 2021 was successfully used to compromise many networks, and (click build) was also due to an issue where user-controlled inputs could be executed as code on a trusted component (the directory/LDAP server in this case)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Shape 263"/>
          <p:cNvSpPr>
            <a:spLocks noGrp="1" noRot="1" noChangeAspect="1"/>
          </p:cNvSpPr>
          <p:nvPr>
            <p:ph type="sldImg"/>
          </p:nvPr>
        </p:nvSpPr>
        <p:spPr>
          <a:prstGeom prst="rect">
            <a:avLst/>
          </a:prstGeom>
        </p:spPr>
        <p:txBody>
          <a:bodyPr/>
          <a:lstStyle/>
          <a:p>
            <a:endParaRPr/>
          </a:p>
        </p:txBody>
      </p:sp>
      <p:sp>
        <p:nvSpPr>
          <p:cNvPr id="264" name="Shape 264"/>
          <p:cNvSpPr>
            <a:spLocks noGrp="1"/>
          </p:cNvSpPr>
          <p:nvPr>
            <p:ph type="body" sz="quarter" idx="1"/>
          </p:nvPr>
        </p:nvSpPr>
        <p:spPr>
          <a:prstGeom prst="rect">
            <a:avLst/>
          </a:prstGeom>
        </p:spPr>
        <p:txBody>
          <a:bodyPr/>
          <a:lstStyle/>
          <a:p>
            <a:pPr defTabSz="457200">
              <a:defRPr sz="2200"/>
            </a:pPr>
            <a:r>
              <a:t>(read slide)</a:t>
            </a:r>
          </a:p>
          <a:p>
            <a:pPr defTabSz="457200">
              <a:defRPr sz="2200"/>
            </a:pPr>
            <a:r>
              <a:t>Example shows input validation (Good), but also pretty dumb to restrict the space of passwords to not include special characters besides those 5, both in terms of usability (annoying) and security (easier to guess because fewer characters)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hape 76"/>
          <p:cNvSpPr>
            <a:spLocks noGrp="1" noRot="1" noChangeAspect="1"/>
          </p:cNvSpPr>
          <p:nvPr>
            <p:ph type="sldImg"/>
          </p:nvPr>
        </p:nvSpPr>
        <p:spPr>
          <a:prstGeom prst="rect">
            <a:avLst/>
          </a:prstGeom>
        </p:spPr>
        <p:txBody>
          <a:bodyPr/>
          <a:lstStyle/>
          <a:p>
            <a:endParaRPr/>
          </a:p>
        </p:txBody>
      </p:sp>
      <p:sp>
        <p:nvSpPr>
          <p:cNvPr id="77" name="Shape 77"/>
          <p:cNvSpPr>
            <a:spLocks noGrp="1"/>
          </p:cNvSpPr>
          <p:nvPr>
            <p:ph type="body" sz="quarter" idx="1"/>
          </p:nvPr>
        </p:nvSpPr>
        <p:spPr>
          <a:prstGeom prst="rect">
            <a:avLst/>
          </a:prstGeom>
        </p:spPr>
        <p:txBody>
          <a:bodyPr/>
          <a:lstStyle/>
          <a:p>
            <a:pPr defTabSz="457200">
              <a:defRPr sz="2200"/>
            </a:pPr>
            <a:r>
              <a:t>(Read)</a:t>
            </a:r>
          </a:p>
          <a:p>
            <a:pPr defTabSz="457200">
              <a:defRPr sz="2200"/>
            </a:pPr>
            <a:r>
              <a:t>In this lesson we discuss threats: bad things that could happen that compromise a security requirement</a:t>
            </a:r>
          </a:p>
          <a:p>
            <a:pPr defTabSz="457200">
              <a:defRPr sz="2200"/>
            </a:pPr>
            <a:r>
              <a:t>We’ll discuss how we can reason about those threats, and in some cases, mitigate them.</a:t>
            </a:r>
          </a:p>
          <a:p>
            <a:pPr defTabSz="457200">
              <a:defRPr sz="2200"/>
            </a:pPr>
            <a:r>
              <a:t>We’ll discuss vulnerabilities: bugs that make threats more likely materialize in the face of attackers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Shape 269"/>
          <p:cNvSpPr>
            <a:spLocks noGrp="1" noRot="1" noChangeAspect="1"/>
          </p:cNvSpPr>
          <p:nvPr>
            <p:ph type="sldImg"/>
          </p:nvPr>
        </p:nvSpPr>
        <p:spPr>
          <a:prstGeom prst="rect">
            <a:avLst/>
          </a:prstGeom>
        </p:spPr>
        <p:txBody>
          <a:bodyPr/>
          <a:lstStyle/>
          <a:p>
            <a:endParaRPr/>
          </a:p>
        </p:txBody>
      </p:sp>
      <p:sp>
        <p:nvSpPr>
          <p:cNvPr id="270" name="Shape 270"/>
          <p:cNvSpPr>
            <a:spLocks noGrp="1"/>
          </p:cNvSpPr>
          <p:nvPr>
            <p:ph type="body" sz="quarter" idx="1"/>
          </p:nvPr>
        </p:nvSpPr>
        <p:spPr>
          <a:prstGeom prst="rect">
            <a:avLst/>
          </a:prstGeom>
        </p:spPr>
        <p:txBody>
          <a:bodyPr/>
          <a:lstStyle/>
          <a:p>
            <a:pPr defTabSz="457200">
              <a:defRPr sz="2200"/>
            </a:pPr>
            <a:r>
              <a:t>Here are some other possibilities for mitigating risks from untrusted inputs.</a:t>
            </a:r>
          </a:p>
          <a:p>
            <a:pPr defTabSz="457200">
              <a:defRPr sz="2200"/>
            </a:pPr>
            <a:r>
              <a:t>(read slide, some notes below)</a:t>
            </a:r>
          </a:p>
          <a:p>
            <a:pPr defTabSz="457200">
              <a:defRPr sz="2200"/>
            </a:pPr>
            <a:r>
              <a:t>Query languages might have “safe” apis and “unsafe” APIs, where the “Safe” APIs automatically perform some sanitization, allowing you to add place-holders for arguments to a query that YOU define, where the user-controlled input can ONLY flow into a specific part of the query (preventing the attacker from constructing their own query)</a:t>
            </a:r>
          </a:p>
          <a:p>
            <a:pPr defTabSz="457200">
              <a:defRPr sz="2200"/>
            </a:pPr>
            <a:r>
              <a:t>Last bullet is about avoiding C, buffer overflows, etc.</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Shape 276"/>
          <p:cNvSpPr>
            <a:spLocks noGrp="1" noRot="1" noChangeAspect="1"/>
          </p:cNvSpPr>
          <p:nvPr>
            <p:ph type="sldImg"/>
          </p:nvPr>
        </p:nvSpPr>
        <p:spPr>
          <a:prstGeom prst="rect">
            <a:avLst/>
          </a:prstGeom>
        </p:spPr>
        <p:txBody>
          <a:bodyPr/>
          <a:lstStyle/>
          <a:p>
            <a:endParaRPr/>
          </a:p>
        </p:txBody>
      </p:sp>
      <p:sp>
        <p:nvSpPr>
          <p:cNvPr id="277" name="Shape 277"/>
          <p:cNvSpPr>
            <a:spLocks noGrp="1"/>
          </p:cNvSpPr>
          <p:nvPr>
            <p:ph type="body" sz="quarter" idx="1"/>
          </p:nvPr>
        </p:nvSpPr>
        <p:spPr>
          <a:prstGeom prst="rect">
            <a:avLst/>
          </a:prstGeom>
        </p:spPr>
        <p:txBody>
          <a:bodyPr/>
          <a:lstStyle/>
          <a:p>
            <a:pPr defTabSz="457200">
              <a:defRPr sz="2200"/>
            </a:pPr>
            <a:r>
              <a:t>(read slide)</a:t>
            </a:r>
          </a:p>
          <a:p>
            <a:pPr defTabSz="457200">
              <a:defRPr sz="2200"/>
            </a:pPr>
            <a:r>
              <a:t>Screenshot on the right shows the LGTM tool identifying the cross-site scripting vulnerability that we discussed earlier</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Shape 286"/>
          <p:cNvSpPr>
            <a:spLocks noGrp="1" noRot="1" noChangeAspect="1"/>
          </p:cNvSpPr>
          <p:nvPr>
            <p:ph type="sldImg"/>
          </p:nvPr>
        </p:nvSpPr>
        <p:spPr>
          <a:prstGeom prst="rect">
            <a:avLst/>
          </a:prstGeom>
        </p:spPr>
        <p:txBody>
          <a:bodyPr/>
          <a:lstStyle/>
          <a:p>
            <a:endParaRPr/>
          </a:p>
        </p:txBody>
      </p:sp>
      <p:sp>
        <p:nvSpPr>
          <p:cNvPr id="287" name="Shape 287"/>
          <p:cNvSpPr>
            <a:spLocks noGrp="1"/>
          </p:cNvSpPr>
          <p:nvPr>
            <p:ph type="body" sz="quarter" idx="1"/>
          </p:nvPr>
        </p:nvSpPr>
        <p:spPr>
          <a:prstGeom prst="rect">
            <a:avLst/>
          </a:prstGeom>
        </p:spPr>
        <p:txBody>
          <a:bodyPr/>
          <a:lstStyle/>
          <a:p>
            <a:pPr defTabSz="457200">
              <a:defRPr sz="2200"/>
            </a:pPr>
            <a:r>
              <a:t>LGTM can be used to detect other kinds of weaknesses, too – examples listed on right.</a:t>
            </a:r>
          </a:p>
          <a:p>
            <a:pPr defTabSz="457200">
              <a:defRPr sz="2200"/>
            </a:pPr>
            <a:r>
              <a:t>Of course, these tools are also imperfect – false positives (reports of things not exploitable) and false negatives (missed vulnerabilities).  Still need to rely on human judgement.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Shape 305"/>
          <p:cNvSpPr>
            <a:spLocks noGrp="1" noRot="1" noChangeAspect="1"/>
          </p:cNvSpPr>
          <p:nvPr>
            <p:ph type="sldImg"/>
          </p:nvPr>
        </p:nvSpPr>
        <p:spPr>
          <a:prstGeom prst="rect">
            <a:avLst/>
          </a:prstGeom>
        </p:spPr>
        <p:txBody>
          <a:bodyPr/>
          <a:lstStyle/>
          <a:p>
            <a:endParaRPr/>
          </a:p>
        </p:txBody>
      </p:sp>
      <p:sp>
        <p:nvSpPr>
          <p:cNvPr id="306" name="Shape 306"/>
          <p:cNvSpPr>
            <a:spLocks noGrp="1"/>
          </p:cNvSpPr>
          <p:nvPr>
            <p:ph type="body" sz="quarter" idx="1"/>
          </p:nvPr>
        </p:nvSpPr>
        <p:spPr>
          <a:prstGeom prst="rect">
            <a:avLst/>
          </a:prstGeom>
        </p:spPr>
        <p:txBody>
          <a:bodyPr/>
          <a:lstStyle>
            <a:lvl1pPr defTabSz="457200">
              <a:defRPr sz="2200"/>
            </a:lvl1pPr>
          </a:lstStyle>
          <a:p>
            <a:r>
              <a:t>The obvious solution to “Code that runs in an untrusted environment” is to run that code in a trusted environment. However, this then brings up an immediate concern: how do we make sure that the USER can trust that they are really talking to our server (that we trust)? It would be bad if, a user who is logging into our app sends their username and password to a malicious server (not ours)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 name="Shape 329"/>
          <p:cNvSpPr>
            <a:spLocks noGrp="1" noRot="1" noChangeAspect="1"/>
          </p:cNvSpPr>
          <p:nvPr>
            <p:ph type="sldImg"/>
          </p:nvPr>
        </p:nvSpPr>
        <p:spPr>
          <a:prstGeom prst="rect">
            <a:avLst/>
          </a:prstGeom>
        </p:spPr>
        <p:txBody>
          <a:bodyPr/>
          <a:lstStyle/>
          <a:p>
            <a:endParaRPr/>
          </a:p>
        </p:txBody>
      </p:sp>
      <p:sp>
        <p:nvSpPr>
          <p:cNvPr id="330" name="Shape 330"/>
          <p:cNvSpPr>
            <a:spLocks noGrp="1"/>
          </p:cNvSpPr>
          <p:nvPr>
            <p:ph type="body" sz="quarter" idx="1"/>
          </p:nvPr>
        </p:nvSpPr>
        <p:spPr>
          <a:prstGeom prst="rect">
            <a:avLst/>
          </a:prstGeom>
        </p:spPr>
        <p:txBody>
          <a:bodyPr/>
          <a:lstStyle>
            <a:lvl1pPr defTabSz="457200">
              <a:defRPr sz="2200"/>
            </a:lvl1pPr>
          </a:lstStyle>
          <a:p>
            <a:r>
              <a:t>Broadly, the threat is that some malicious actor might be able to intercept the user’s communication with our trusted server, breaking confidentiality and integrity of that data</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Shape 346"/>
          <p:cNvSpPr>
            <a:spLocks noGrp="1" noRot="1" noChangeAspect="1"/>
          </p:cNvSpPr>
          <p:nvPr>
            <p:ph type="sldImg"/>
          </p:nvPr>
        </p:nvSpPr>
        <p:spPr>
          <a:prstGeom prst="rect">
            <a:avLst/>
          </a:prstGeom>
        </p:spPr>
        <p:txBody>
          <a:bodyPr/>
          <a:lstStyle/>
          <a:p>
            <a:endParaRPr/>
          </a:p>
        </p:txBody>
      </p:sp>
      <p:sp>
        <p:nvSpPr>
          <p:cNvPr id="347" name="Shape 347"/>
          <p:cNvSpPr>
            <a:spLocks noGrp="1"/>
          </p:cNvSpPr>
          <p:nvPr>
            <p:ph type="body" sz="quarter" idx="1"/>
          </p:nvPr>
        </p:nvSpPr>
        <p:spPr>
          <a:prstGeom prst="rect">
            <a:avLst/>
          </a:prstGeom>
        </p:spPr>
        <p:txBody>
          <a:bodyPr/>
          <a:lstStyle>
            <a:lvl1pPr defTabSz="457200">
              <a:defRPr sz="2200"/>
            </a:lvl1pPr>
          </a:lstStyle>
          <a:p>
            <a:r>
              <a:t>SSL solves this problem by encrypting traffic between the user and the server, and providing the user with a certificate that the user can trust to identify that the server is really who it says it is (amazon.com in this example)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 name="Shape 367"/>
          <p:cNvSpPr>
            <a:spLocks noGrp="1" noRot="1" noChangeAspect="1"/>
          </p:cNvSpPr>
          <p:nvPr>
            <p:ph type="sldImg"/>
          </p:nvPr>
        </p:nvSpPr>
        <p:spPr>
          <a:prstGeom prst="rect">
            <a:avLst/>
          </a:prstGeom>
        </p:spPr>
        <p:txBody>
          <a:bodyPr/>
          <a:lstStyle/>
          <a:p>
            <a:endParaRPr/>
          </a:p>
        </p:txBody>
      </p:sp>
      <p:sp>
        <p:nvSpPr>
          <p:cNvPr id="368" name="Shape 368"/>
          <p:cNvSpPr>
            <a:spLocks noGrp="1"/>
          </p:cNvSpPr>
          <p:nvPr>
            <p:ph type="body" sz="quarter" idx="1"/>
          </p:nvPr>
        </p:nvSpPr>
        <p:spPr>
          <a:prstGeom prst="rect">
            <a:avLst/>
          </a:prstGeom>
        </p:spPr>
        <p:txBody>
          <a:bodyPr/>
          <a:lstStyle>
            <a:lvl1pPr defTabSz="457200">
              <a:defRPr sz="2200"/>
            </a:lvl1pPr>
          </a:lstStyle>
          <a:p>
            <a:r>
              <a:t>Now, if there is a man-in-the-middle, the user can notice this immediately, and not transmit any information to the untrusted server</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 name="Shape 373"/>
          <p:cNvSpPr>
            <a:spLocks noGrp="1" noRot="1" noChangeAspect="1"/>
          </p:cNvSpPr>
          <p:nvPr>
            <p:ph type="sldImg"/>
          </p:nvPr>
        </p:nvSpPr>
        <p:spPr>
          <a:prstGeom prst="rect">
            <a:avLst/>
          </a:prstGeom>
        </p:spPr>
        <p:txBody>
          <a:bodyPr/>
          <a:lstStyle/>
          <a:p>
            <a:endParaRPr/>
          </a:p>
        </p:txBody>
      </p:sp>
      <p:sp>
        <p:nvSpPr>
          <p:cNvPr id="374" name="Shape 374"/>
          <p:cNvSpPr>
            <a:spLocks noGrp="1"/>
          </p:cNvSpPr>
          <p:nvPr>
            <p:ph type="body" sz="quarter" idx="1"/>
          </p:nvPr>
        </p:nvSpPr>
        <p:spPr>
          <a:prstGeom prst="rect">
            <a:avLst/>
          </a:prstGeom>
        </p:spPr>
        <p:txBody>
          <a:bodyPr/>
          <a:lstStyle/>
          <a:p>
            <a:pPr defTabSz="457200">
              <a:defRPr sz="2200"/>
            </a:pPr>
            <a:r>
              <a:t>How does SSL work? Is it a perfect solution?</a:t>
            </a:r>
          </a:p>
          <a:p>
            <a:pPr defTabSz="457200">
              <a:defRPr sz="2200"/>
            </a:pPr>
            <a:r>
              <a:t>(read slide)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 name="Shape 418"/>
          <p:cNvSpPr>
            <a:spLocks noGrp="1" noRot="1" noChangeAspect="1"/>
          </p:cNvSpPr>
          <p:nvPr>
            <p:ph type="sldImg"/>
          </p:nvPr>
        </p:nvSpPr>
        <p:spPr>
          <a:prstGeom prst="rect">
            <a:avLst/>
          </a:prstGeom>
        </p:spPr>
        <p:txBody>
          <a:bodyPr/>
          <a:lstStyle/>
          <a:p>
            <a:endParaRPr/>
          </a:p>
        </p:txBody>
      </p:sp>
      <p:sp>
        <p:nvSpPr>
          <p:cNvPr id="419" name="Shape 419"/>
          <p:cNvSpPr>
            <a:spLocks noGrp="1"/>
          </p:cNvSpPr>
          <p:nvPr>
            <p:ph type="body" sz="quarter" idx="1"/>
          </p:nvPr>
        </p:nvSpPr>
        <p:spPr>
          <a:prstGeom prst="rect">
            <a:avLst/>
          </a:prstGeom>
        </p:spPr>
        <p:txBody>
          <a:bodyPr/>
          <a:lstStyle/>
          <a:p>
            <a:pPr defTabSz="457200">
              <a:defRPr sz="2200"/>
            </a:pPr>
            <a:r>
              <a:t>Certificate authorities create SSL certificates using asymmetric (aka public/private key) cryptography.</a:t>
            </a:r>
          </a:p>
          <a:p>
            <a:pPr defTabSz="457200">
              <a:defRPr sz="2200"/>
            </a:pPr>
            <a:r>
              <a:t>Here is a a brief overview of the trust relationships when an SSL certificate is granted, and when it is checked by a browser.</a:t>
            </a:r>
          </a:p>
          <a:p>
            <a:pPr defTabSz="457200">
              <a:defRPr sz="2200"/>
            </a:pPr>
            <a:r>
              <a:t>The process starts out as follows:</a:t>
            </a:r>
          </a:p>
          <a:p>
            <a:pPr marL="342900" indent="-342900" defTabSz="457200">
              <a:buSzPct val="100000"/>
              <a:buFont typeface="Arial"/>
              <a:buChar char="•"/>
              <a:defRPr sz="2200"/>
            </a:pPr>
            <a:r>
              <a:t>Amazon.com has some public key and private key</a:t>
            </a:r>
          </a:p>
          <a:p>
            <a:pPr marL="342900" indent="-342900" defTabSz="457200">
              <a:buSzPct val="100000"/>
              <a:buFont typeface="Arial"/>
              <a:buChar char="•"/>
              <a:defRPr sz="2200"/>
            </a:pPr>
            <a:r>
              <a:t>Certificate authority has some public key and private key</a:t>
            </a:r>
          </a:p>
          <a:p>
            <a:pPr marL="342900" indent="-342900" defTabSz="457200">
              <a:buSzPct val="100000"/>
              <a:buFont typeface="Arial"/>
              <a:buChar char="•"/>
              <a:defRPr sz="2200"/>
            </a:pPr>
            <a:r>
              <a:t>Everyone who trusts the CA has the CA’s public key. This is distributed with OS’s. That is, we must trust the CA.</a:t>
            </a:r>
          </a:p>
          <a:p>
            <a:pPr marL="342900" indent="-342900" defTabSz="457200">
              <a:buSzPct val="100000"/>
              <a:buFont typeface="Arial"/>
              <a:buChar char="•"/>
              <a:defRPr sz="2200"/>
            </a:pPr>
            <a:r>
              <a:t>(build until proof of amazon.com appears on right) To acquire a certificate, Amazon.com will share their public key and some real-world proof that they are amazon.com to the CA</a:t>
            </a:r>
          </a:p>
          <a:p>
            <a:pPr marL="342900" indent="-342900" defTabSz="457200">
              <a:buSzPct val="100000"/>
              <a:buFont typeface="Arial"/>
              <a:buChar char="•"/>
              <a:defRPr sz="2200"/>
            </a:pPr>
            <a:r>
              <a:t>(build until certificate appears and moves back to left) the CA will use their private key to sign amazon’s public key, noting that they are endorsing this public key as being held by amazon.com</a:t>
            </a:r>
          </a:p>
          <a:p>
            <a:pPr marL="342900" indent="-342900" defTabSz="457200">
              <a:buSzPct val="100000"/>
              <a:buFont typeface="Arial"/>
              <a:buChar char="•"/>
              <a:defRPr sz="2200"/>
            </a:pPr>
            <a:r>
              <a:t>(build once) then, when we visit amazon.com, the server will present its certificate, which our browser can validate by checking that it is signed by the CA’s private key (which we do using the public key)</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 name="Shape 425"/>
          <p:cNvSpPr>
            <a:spLocks noGrp="1" noRot="1" noChangeAspect="1"/>
          </p:cNvSpPr>
          <p:nvPr>
            <p:ph type="sldImg"/>
          </p:nvPr>
        </p:nvSpPr>
        <p:spPr>
          <a:prstGeom prst="rect">
            <a:avLst/>
          </a:prstGeom>
        </p:spPr>
        <p:txBody>
          <a:bodyPr/>
          <a:lstStyle/>
          <a:p>
            <a:endParaRPr/>
          </a:p>
        </p:txBody>
      </p:sp>
      <p:sp>
        <p:nvSpPr>
          <p:cNvPr id="426" name="Shape 426"/>
          <p:cNvSpPr>
            <a:spLocks noGrp="1"/>
          </p:cNvSpPr>
          <p:nvPr>
            <p:ph type="body" sz="quarter" idx="1"/>
          </p:nvPr>
        </p:nvSpPr>
        <p:spPr>
          <a:prstGeom prst="rect">
            <a:avLst/>
          </a:prstGeom>
        </p:spPr>
        <p:txBody>
          <a:bodyPr/>
          <a:lstStyle>
            <a:lvl1pPr defTabSz="457200">
              <a:defRPr sz="2200"/>
            </a:lvl1pPr>
          </a:lstStyle>
          <a:p>
            <a:r>
              <a:t>(read slide)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hape 83"/>
          <p:cNvSpPr>
            <a:spLocks noGrp="1" noRot="1" noChangeAspect="1"/>
          </p:cNvSpPr>
          <p:nvPr>
            <p:ph type="sldImg"/>
          </p:nvPr>
        </p:nvSpPr>
        <p:spPr>
          <a:prstGeom prst="rect">
            <a:avLst/>
          </a:prstGeom>
        </p:spPr>
        <p:txBody>
          <a:bodyPr/>
          <a:lstStyle/>
          <a:p>
            <a:endParaRPr/>
          </a:p>
        </p:txBody>
      </p:sp>
      <p:sp>
        <p:nvSpPr>
          <p:cNvPr id="84" name="Shape 84"/>
          <p:cNvSpPr>
            <a:spLocks noGrp="1"/>
          </p:cNvSpPr>
          <p:nvPr>
            <p:ph type="body" sz="quarter" idx="1"/>
          </p:nvPr>
        </p:nvSpPr>
        <p:spPr>
          <a:prstGeom prst="rect">
            <a:avLst/>
          </a:prstGeom>
        </p:spPr>
        <p:txBody>
          <a:bodyPr/>
          <a:lstStyle/>
          <a:p>
            <a:pPr defTabSz="457200">
              <a:defRPr sz="2200"/>
            </a:pPr>
            <a:r>
              <a:t>Before getting into software security, let’s talk about physical security.</a:t>
            </a:r>
          </a:p>
          <a:p>
            <a:pPr defTabSz="457200">
              <a:defRPr sz="2200"/>
            </a:pPr>
            <a:r>
              <a:t>(read)</a:t>
            </a:r>
          </a:p>
          <a:p>
            <a:pPr defTabSz="457200">
              <a:defRPr sz="2200"/>
            </a:pPr>
            <a:r>
              <a:t>(Walk through example, then ultimately point out that you live in a house with lots of glass)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 name="Shape 433"/>
          <p:cNvSpPr>
            <a:spLocks noGrp="1" noRot="1" noChangeAspect="1"/>
          </p:cNvSpPr>
          <p:nvPr>
            <p:ph type="sldImg"/>
          </p:nvPr>
        </p:nvSpPr>
        <p:spPr>
          <a:prstGeom prst="rect">
            <a:avLst/>
          </a:prstGeom>
        </p:spPr>
        <p:txBody>
          <a:bodyPr/>
          <a:lstStyle/>
          <a:p>
            <a:endParaRPr/>
          </a:p>
        </p:txBody>
      </p:sp>
      <p:sp>
        <p:nvSpPr>
          <p:cNvPr id="434" name="Shape 434"/>
          <p:cNvSpPr>
            <a:spLocks noGrp="1"/>
          </p:cNvSpPr>
          <p:nvPr>
            <p:ph type="body" sz="quarter" idx="1"/>
          </p:nvPr>
        </p:nvSpPr>
        <p:spPr>
          <a:prstGeom prst="rect">
            <a:avLst/>
          </a:prstGeom>
        </p:spPr>
        <p:txBody>
          <a:bodyPr/>
          <a:lstStyle/>
          <a:p>
            <a:pPr defTabSz="457200">
              <a:defRPr sz="2200"/>
            </a:pPr>
            <a:r>
              <a:t>(read slide, build in the two examples, both of which involved CA compromises)</a:t>
            </a:r>
          </a:p>
          <a:p>
            <a:pPr defTabSz="457200">
              <a:defRPr sz="2200"/>
            </a:pPr>
            <a:r>
              <a:t>As we saw, placing code in a trusted environment and using SSL to protect communication between trusted components is a great approach to mitigate threats to our execution environment (although it’s not a silver bullet).</a:t>
            </a:r>
          </a:p>
          <a:p>
            <a:pPr defTabSz="457200">
              <a:defRPr sz="2200"/>
            </a:pPr>
            <a:r>
              <a:t>Next, we’ll discuss threats posed by untrusted user inputs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 name="Shape 448"/>
          <p:cNvSpPr>
            <a:spLocks noGrp="1" noRot="1" noChangeAspect="1"/>
          </p:cNvSpPr>
          <p:nvPr>
            <p:ph type="sldImg"/>
          </p:nvPr>
        </p:nvSpPr>
        <p:spPr>
          <a:prstGeom prst="rect">
            <a:avLst/>
          </a:prstGeom>
        </p:spPr>
        <p:txBody>
          <a:bodyPr/>
          <a:lstStyle/>
          <a:p>
            <a:endParaRPr/>
          </a:p>
        </p:txBody>
      </p:sp>
      <p:sp>
        <p:nvSpPr>
          <p:cNvPr id="449" name="Shape 449"/>
          <p:cNvSpPr>
            <a:spLocks noGrp="1"/>
          </p:cNvSpPr>
          <p:nvPr>
            <p:ph type="body" sz="quarter" idx="1"/>
          </p:nvPr>
        </p:nvSpPr>
        <p:spPr>
          <a:prstGeom prst="rect">
            <a:avLst/>
          </a:prstGeom>
        </p:spPr>
        <p:txBody>
          <a:bodyPr/>
          <a:lstStyle/>
          <a:p>
            <a:pPr defTabSz="457200">
              <a:defRPr sz="2200"/>
            </a:pPr>
            <a:r>
              <a:t>Lastly, we will consider, broadly, so-called software supply chain threats. This category of threat captures everything bad that might happen when we develop software.</a:t>
            </a:r>
          </a:p>
          <a:p>
            <a:pPr defTabSz="457200">
              <a:defRPr sz="2200"/>
            </a:pPr>
            <a:br/>
            <a:r>
              <a:t>For example:</a:t>
            </a:r>
          </a:p>
          <a:p>
            <a:pPr defTabSz="457200">
              <a:defRPr sz="2200"/>
            </a:pPr>
            <a:r>
              <a:t>(Left) We often rely on many third-party dependencies. A motivated attacker might be able to (through some other vulnerabilities) be able to publish a malicious version of that package. There was a quite serious issue when a malicious version of an eslint package, eslint-scope was published. This was introduced when an eslint-scope developer used the same password on another website, did not use 2FA, and their password was leaked from the other website.</a:t>
            </a:r>
          </a:p>
          <a:p>
            <a:pPr defTabSz="457200">
              <a:defRPr sz="2200"/>
            </a:pPr>
            <a:endParaRPr/>
          </a:p>
          <a:p>
            <a:pPr defTabSz="457200">
              <a:defRPr sz="2200"/>
            </a:pPr>
            <a:r>
              <a:t>(Right) The solar winds attack last year is also a high-profile software supply chain attack, where malicious actors were able to compromise the development process of a major software vendor and embed malware in the software that they then provided to clients.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 name="Shape 455"/>
          <p:cNvSpPr>
            <a:spLocks noGrp="1" noRot="1" noChangeAspect="1"/>
          </p:cNvSpPr>
          <p:nvPr>
            <p:ph type="sldImg"/>
          </p:nvPr>
        </p:nvSpPr>
        <p:spPr>
          <a:xfrm>
            <a:off x="381000" y="685800"/>
            <a:ext cx="6096000" cy="3429000"/>
          </a:xfrm>
          <a:prstGeom prst="rect">
            <a:avLst/>
          </a:prstGeom>
        </p:spPr>
        <p:txBody>
          <a:bodyPr/>
          <a:lstStyle/>
          <a:p>
            <a:endParaRPr/>
          </a:p>
        </p:txBody>
      </p:sp>
      <p:sp>
        <p:nvSpPr>
          <p:cNvPr id="456" name="Shape 456"/>
          <p:cNvSpPr>
            <a:spLocks noGrp="1"/>
          </p:cNvSpPr>
          <p:nvPr>
            <p:ph type="body" sz="quarter" idx="1"/>
          </p:nvPr>
        </p:nvSpPr>
        <p:spPr>
          <a:prstGeom prst="rect">
            <a:avLst/>
          </a:prstGeom>
        </p:spPr>
        <p:txBody>
          <a:bodyPr/>
          <a:lstStyle/>
          <a:p>
            <a:pPr defTabSz="457200">
              <a:defRPr sz="2200"/>
            </a:pPr>
            <a:r>
              <a:t>The “software supply chain” includes many potential points of weakness. We might need to consider threats at each phase of the software development and deployment process, including:</a:t>
            </a:r>
          </a:p>
          <a:p>
            <a:pPr marL="342900" indent="-342900" defTabSz="457200">
              <a:buSzPct val="100000"/>
              <a:buFont typeface="Arial"/>
              <a:buChar char="•"/>
              <a:defRPr sz="2200"/>
            </a:pPr>
            <a:r>
              <a:t>External dependencies: potential for malicious dependencies</a:t>
            </a:r>
          </a:p>
          <a:p>
            <a:pPr marL="342900" indent="-342900" defTabSz="457200">
              <a:buSzPct val="100000"/>
              <a:buFont typeface="Arial"/>
              <a:buChar char="•"/>
              <a:defRPr sz="2200"/>
            </a:pPr>
            <a:r>
              <a:t>In-house code: potential for insider attack (a developer who is either malicious, or whose laptop has been otherwise compromised through another vulnerability)</a:t>
            </a:r>
          </a:p>
          <a:p>
            <a:pPr marL="342900" indent="-342900" defTabSz="457200">
              <a:buSzPct val="100000"/>
              <a:buFont typeface="Arial"/>
              <a:buChar char="•"/>
              <a:defRPr sz="2200"/>
            </a:pPr>
            <a:r>
              <a:t>Build process: potential for build system to be compromised through another vulnerability or insider attack</a:t>
            </a:r>
          </a:p>
          <a:p>
            <a:pPr marL="342900" indent="-342900" defTabSz="457200">
              <a:buSzPct val="100000"/>
              <a:buFont typeface="Arial"/>
              <a:buChar char="•"/>
              <a:defRPr sz="2200"/>
            </a:pPr>
            <a:r>
              <a:t>Distribution process: potential for a malicious update to be pushed out to your customers</a:t>
            </a:r>
          </a:p>
          <a:p>
            <a:pPr marL="342900" indent="-342900" defTabSz="457200">
              <a:buSzPct val="100000"/>
              <a:buFont typeface="Arial"/>
              <a:buChar char="•"/>
              <a:defRPr sz="2200"/>
            </a:pPr>
            <a:r>
              <a:t>Operating environment: potential for other threats in the operating environment to result in a compromise of our software</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 name="Shape 462"/>
          <p:cNvSpPr>
            <a:spLocks noGrp="1" noRot="1" noChangeAspect="1"/>
          </p:cNvSpPr>
          <p:nvPr>
            <p:ph type="sldImg"/>
          </p:nvPr>
        </p:nvSpPr>
        <p:spPr>
          <a:prstGeom prst="rect">
            <a:avLst/>
          </a:prstGeom>
        </p:spPr>
        <p:txBody>
          <a:bodyPr/>
          <a:lstStyle/>
          <a:p>
            <a:endParaRPr/>
          </a:p>
        </p:txBody>
      </p:sp>
      <p:sp>
        <p:nvSpPr>
          <p:cNvPr id="463" name="Shape 463"/>
          <p:cNvSpPr>
            <a:spLocks noGrp="1"/>
          </p:cNvSpPr>
          <p:nvPr>
            <p:ph type="body" sz="quarter" idx="1"/>
          </p:nvPr>
        </p:nvSpPr>
        <p:spPr>
          <a:prstGeom prst="rect">
            <a:avLst/>
          </a:prstGeom>
        </p:spPr>
        <p:txBody>
          <a:bodyPr/>
          <a:lstStyle>
            <a:lvl1pPr defTabSz="457200">
              <a:defRPr sz="2200"/>
            </a:lvl1pPr>
          </a:lstStyle>
          <a:p>
            <a:r>
              <a:t>This is a list of significant vulnerabilities found in the most popular packages (“top 1%”).</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 name="Shape 470"/>
          <p:cNvSpPr>
            <a:spLocks noGrp="1" noRot="1" noChangeAspect="1"/>
          </p:cNvSpPr>
          <p:nvPr>
            <p:ph type="sldImg"/>
          </p:nvPr>
        </p:nvSpPr>
        <p:spPr>
          <a:prstGeom prst="rect">
            <a:avLst/>
          </a:prstGeom>
        </p:spPr>
        <p:txBody>
          <a:bodyPr/>
          <a:lstStyle/>
          <a:p>
            <a:endParaRPr/>
          </a:p>
        </p:txBody>
      </p:sp>
      <p:sp>
        <p:nvSpPr>
          <p:cNvPr id="471" name="Shape 471"/>
          <p:cNvSpPr>
            <a:spLocks noGrp="1"/>
          </p:cNvSpPr>
          <p:nvPr>
            <p:ph type="body" sz="quarter" idx="1"/>
          </p:nvPr>
        </p:nvSpPr>
        <p:spPr>
          <a:prstGeom prst="rect">
            <a:avLst/>
          </a:prstGeom>
        </p:spPr>
        <p:txBody>
          <a:bodyPr/>
          <a:lstStyle/>
          <a:p>
            <a:pPr defTabSz="457200">
              <a:defRPr sz="2200"/>
            </a:pPr>
            <a:r>
              <a:t>Study included 1.4m security-sensitive packages on NPM – those that are depended on by others, and also have a license, a source code repository, and are not deprecated.</a:t>
            </a:r>
          </a:p>
          <a:p>
            <a:pPr defTabSz="457200">
              <a:defRPr sz="2200"/>
            </a:pPr>
            <a:r>
              <a:t>(read slide for key findings)</a:t>
            </a:r>
          </a:p>
          <a:p>
            <a:pPr defTabSz="457200">
              <a:defRPr sz="2200"/>
            </a:pPr>
            <a:r>
              <a:t>The graphic shows a realistic chain of attacks on NPM, starting from popular packages (top 10k by dependents and top 10k by downloads), then filtering to those that are not actively maintained (unlikely that anyone is carefully looking), then those that have email addresses that are expired. Then, for those 1,108 emails, we find the emails with domains that are available for sale by a registrar, finding 15 domains, that if purchased, would allow an attacker to reset the maintainer’s password, allowing takeover of 891 of these popular packages.</a:t>
            </a:r>
          </a:p>
          <a:p>
            <a:pPr defTabSz="457200">
              <a:defRPr sz="2200"/>
            </a:pPr>
            <a:r>
              <a:t>Whose job is it to fix this? NPM is motivated here only to sell products to enterprise customers to try to fix things, but it’s really a community problem.</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 name="Shape 476"/>
          <p:cNvSpPr>
            <a:spLocks noGrp="1" noRot="1" noChangeAspect="1"/>
          </p:cNvSpPr>
          <p:nvPr>
            <p:ph type="sldImg"/>
          </p:nvPr>
        </p:nvSpPr>
        <p:spPr>
          <a:prstGeom prst="rect">
            <a:avLst/>
          </a:prstGeom>
        </p:spPr>
        <p:txBody>
          <a:bodyPr/>
          <a:lstStyle/>
          <a:p>
            <a:endParaRPr/>
          </a:p>
        </p:txBody>
      </p:sp>
      <p:sp>
        <p:nvSpPr>
          <p:cNvPr id="477" name="Shape 477"/>
          <p:cNvSpPr>
            <a:spLocks noGrp="1"/>
          </p:cNvSpPr>
          <p:nvPr>
            <p:ph type="body" sz="quarter" idx="1"/>
          </p:nvPr>
        </p:nvSpPr>
        <p:spPr>
          <a:prstGeom prst="rect">
            <a:avLst/>
          </a:prstGeom>
        </p:spPr>
        <p:txBody>
          <a:bodyPr/>
          <a:lstStyle/>
          <a:p>
            <a:pPr defTabSz="457200">
              <a:defRPr sz="2200"/>
            </a:pPr>
            <a:r>
              <a:t>While we could easily solve problems in our own code by bolting on some useful additional components (like using SSL), it’s not so easy to solve threats to our software supply chain process – there need to be process-based solutions for these process-based problems.</a:t>
            </a:r>
          </a:p>
          <a:p>
            <a:pPr defTabSz="457200">
              <a:defRPr sz="2200"/>
            </a:pPr>
            <a:r>
              <a:t>These kinds of threats are currently some of the most-talked about (and most feared) because they are complex to defend against.</a:t>
            </a:r>
          </a:p>
          <a:p>
            <a:pPr defTabSz="457200">
              <a:defRPr sz="2200"/>
            </a:pPr>
            <a:r>
              <a:t>For example: how do we audit dependencies? Who does that, and when? What is “secure enough” for a dependency?</a:t>
            </a:r>
          </a:p>
          <a:p>
            <a:pPr defTabSz="457200">
              <a:defRPr sz="2200"/>
            </a:pPr>
            <a:r>
              <a:t>Who loves needing to do 2FA for every time you sign into canvas? How much worse is it if you had to do it for each git commit?</a:t>
            </a:r>
          </a:p>
          <a:p>
            <a:pPr defTabSz="457200">
              <a:defRPr sz="2200"/>
            </a:pPr>
            <a:r>
              <a:t>Signatures are useful only insofar as we trust the signer. If a developer’s computer is compromised (say, through a phishing attack), what good is that signature? Same for distribution.</a:t>
            </a:r>
          </a:p>
          <a:p>
            <a:pPr defTabSz="457200">
              <a:defRPr sz="2200"/>
            </a:pPr>
            <a:r>
              <a:t>Perhaps the best news-you-can-use here is to isolate each application in its own container or VM, reducing the scope of security breaches to be isolated within that environment and not directly impacting other applicaitons</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 name="Shape 484"/>
          <p:cNvSpPr>
            <a:spLocks noGrp="1" noRot="1" noChangeAspect="1"/>
          </p:cNvSpPr>
          <p:nvPr>
            <p:ph type="sldImg"/>
          </p:nvPr>
        </p:nvSpPr>
        <p:spPr>
          <a:prstGeom prst="rect">
            <a:avLst/>
          </a:prstGeom>
        </p:spPr>
        <p:txBody>
          <a:bodyPr/>
          <a:lstStyle/>
          <a:p>
            <a:endParaRPr/>
          </a:p>
        </p:txBody>
      </p:sp>
      <p:sp>
        <p:nvSpPr>
          <p:cNvPr id="485" name="Shape 485"/>
          <p:cNvSpPr>
            <a:spLocks noGrp="1"/>
          </p:cNvSpPr>
          <p:nvPr>
            <p:ph type="body" sz="quarter" idx="1"/>
          </p:nvPr>
        </p:nvSpPr>
        <p:spPr>
          <a:prstGeom prst="rect">
            <a:avLst/>
          </a:prstGeom>
        </p:spPr>
        <p:txBody>
          <a:bodyPr/>
          <a:lstStyle/>
          <a:p>
            <a:pPr defTabSz="457200">
              <a:defRPr sz="2200"/>
            </a:pPr>
            <a:r>
              <a:t>All the mitigations in the world won’t help you if you can’t get the people in your organization to use them.</a:t>
            </a:r>
          </a:p>
          <a:p>
            <a:pPr defTabSz="457200">
              <a:defRPr sz="2200"/>
            </a:pPr>
            <a:r>
              <a:t>As David Blank-Edelman(*) used to say: “the solution is in front of the screen, not behind it.”</a:t>
            </a:r>
          </a:p>
          <a:p>
            <a:pPr defTabSz="457200">
              <a:defRPr sz="2200"/>
            </a:pPr>
            <a:r>
              <a:t>(*) former head of Systems at Khoury</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 name="Shape 490"/>
          <p:cNvSpPr>
            <a:spLocks noGrp="1" noRot="1" noChangeAspect="1"/>
          </p:cNvSpPr>
          <p:nvPr>
            <p:ph type="sldImg"/>
          </p:nvPr>
        </p:nvSpPr>
        <p:spPr>
          <a:prstGeom prst="rect">
            <a:avLst/>
          </a:prstGeom>
        </p:spPr>
        <p:txBody>
          <a:bodyPr/>
          <a:lstStyle/>
          <a:p>
            <a:endParaRPr/>
          </a:p>
        </p:txBody>
      </p:sp>
      <p:sp>
        <p:nvSpPr>
          <p:cNvPr id="491" name="Shape 491"/>
          <p:cNvSpPr>
            <a:spLocks noGrp="1"/>
          </p:cNvSpPr>
          <p:nvPr>
            <p:ph type="body" sz="quarter" idx="1"/>
          </p:nvPr>
        </p:nvSpPr>
        <p:spPr>
          <a:prstGeom prst="rect">
            <a:avLst/>
          </a:prstGeom>
        </p:spPr>
        <p:txBody>
          <a:bodyPr/>
          <a:lstStyle/>
          <a:p>
            <a:pPr defTabSz="457200">
              <a:defRPr sz="2200"/>
            </a:pPr>
            <a:r>
              <a:t>So, where do we stand? We have discussed some threats, and some broad classes of defenses. Each of these defenses comes at some cost.</a:t>
            </a:r>
          </a:p>
          <a:p>
            <a:pPr defTabSz="457200">
              <a:defRPr sz="2200"/>
            </a:pPr>
            <a:r>
              <a:t>(read slide; the C/TS thing is about buffer overflows being a huge problem in C but obivoulsy not in TS)</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 name="Shape 502"/>
          <p:cNvSpPr>
            <a:spLocks noGrp="1" noRot="1" noChangeAspect="1"/>
          </p:cNvSpPr>
          <p:nvPr>
            <p:ph type="sldImg"/>
          </p:nvPr>
        </p:nvSpPr>
        <p:spPr>
          <a:prstGeom prst="rect">
            <a:avLst/>
          </a:prstGeom>
        </p:spPr>
        <p:txBody>
          <a:bodyPr/>
          <a:lstStyle/>
          <a:p>
            <a:endParaRPr/>
          </a:p>
        </p:txBody>
      </p:sp>
      <p:sp>
        <p:nvSpPr>
          <p:cNvPr id="503" name="Shape 503"/>
          <p:cNvSpPr>
            <a:spLocks noGrp="1"/>
          </p:cNvSpPr>
          <p:nvPr>
            <p:ph type="body" sz="quarter" idx="1"/>
          </p:nvPr>
        </p:nvSpPr>
        <p:spPr>
          <a:prstGeom prst="rect">
            <a:avLst/>
          </a:prstGeom>
        </p:spPr>
        <p:txBody>
          <a:bodyPr/>
          <a:lstStyle/>
          <a:p>
            <a:pPr defTabSz="457200">
              <a:defRPr sz="2200"/>
            </a:pPr>
            <a:r>
              <a:t>Broken access controls are the most common class of vulnerability on OWASP’s 2021 list, and involve issues such as:</a:t>
            </a:r>
          </a:p>
          <a:p>
            <a:pPr marL="342900" indent="-342900" defTabSz="457200">
              <a:buSzPct val="100000"/>
              <a:buFont typeface="Arial"/>
              <a:buChar char="•"/>
              <a:defRPr sz="2200"/>
            </a:pPr>
            <a:r>
              <a:t>Bypassing access control checks by tampering with URLs or directly making API requests</a:t>
            </a:r>
          </a:p>
          <a:p>
            <a:pPr marL="342900" indent="-342900" defTabSz="457200">
              <a:buSzPct val="100000"/>
              <a:buFont typeface="Arial"/>
              <a:buChar char="•"/>
              <a:defRPr sz="2200"/>
            </a:pPr>
            <a:r>
              <a:t>Permit viewing/editing of other users’ content that is normally protected by “secret” URLs, where those secret identifiers are inadvertently disclosed</a:t>
            </a:r>
          </a:p>
          <a:p>
            <a:pPr marL="342900" indent="-342900" defTabSz="457200">
              <a:buSzPct val="100000"/>
              <a:buFont typeface="Arial"/>
              <a:buChar char="•"/>
              <a:defRPr sz="2200"/>
            </a:pPr>
            <a:r>
              <a:t>Privilege escalaltion – attackers can masquerade as other users</a:t>
            </a:r>
          </a:p>
          <a:p>
            <a:pPr defTabSz="457200">
              <a:defRPr sz="2200"/>
            </a:pPr>
            <a:r>
              <a:t>General fixes on slide.</a:t>
            </a:r>
          </a:p>
          <a:p>
            <a:pPr defTabSz="457200">
              <a:defRPr sz="2200"/>
            </a:pPr>
            <a:r>
              <a:t>“Auth 0” is a third-party service that provides a generic authentication and access management for your application. Using a third-party service like this that can be trusted to “do this right” is a great software engineering strategy.</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 name="Shape 513"/>
          <p:cNvSpPr>
            <a:spLocks noGrp="1" noRot="1" noChangeAspect="1"/>
          </p:cNvSpPr>
          <p:nvPr>
            <p:ph type="sldImg"/>
          </p:nvPr>
        </p:nvSpPr>
        <p:spPr>
          <a:prstGeom prst="rect">
            <a:avLst/>
          </a:prstGeom>
        </p:spPr>
        <p:txBody>
          <a:bodyPr/>
          <a:lstStyle/>
          <a:p>
            <a:endParaRPr/>
          </a:p>
        </p:txBody>
      </p:sp>
      <p:sp>
        <p:nvSpPr>
          <p:cNvPr id="514" name="Shape 514"/>
          <p:cNvSpPr>
            <a:spLocks noGrp="1"/>
          </p:cNvSpPr>
          <p:nvPr>
            <p:ph type="body" sz="quarter" idx="1"/>
          </p:nvPr>
        </p:nvSpPr>
        <p:spPr>
          <a:prstGeom prst="rect">
            <a:avLst/>
          </a:prstGeom>
        </p:spPr>
        <p:txBody>
          <a:bodyPr/>
          <a:lstStyle/>
          <a:p>
            <a:pPr defTabSz="457200">
              <a:defRPr sz="2200"/>
            </a:pPr>
            <a:r>
              <a:t>General fixes on slide. Notes:</a:t>
            </a:r>
          </a:p>
          <a:p>
            <a:pPr defTabSz="457200">
              <a:defRPr sz="2200"/>
            </a:pPr>
            <a:r>
              <a:t>Validation -&gt; certificates should be relatively short time-limited to limit damage in case they are compromised. Hence, important to check and not ignore expiration date of certificate</a:t>
            </a:r>
          </a:p>
          <a:p>
            <a:pPr defTabSz="457200">
              <a:defRPr sz="2200"/>
            </a:pPr>
            <a:r>
              <a:t>Application secrets – we talked about that last week in the context of static analysis, it’s what’s shown on the right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Shape 89"/>
          <p:cNvSpPr>
            <a:spLocks noGrp="1" noRot="1" noChangeAspect="1"/>
          </p:cNvSpPr>
          <p:nvPr>
            <p:ph type="sldImg"/>
          </p:nvPr>
        </p:nvSpPr>
        <p:spPr>
          <a:prstGeom prst="rect">
            <a:avLst/>
          </a:prstGeom>
        </p:spPr>
        <p:txBody>
          <a:bodyPr/>
          <a:lstStyle/>
          <a:p>
            <a:endParaRPr/>
          </a:p>
        </p:txBody>
      </p:sp>
      <p:sp>
        <p:nvSpPr>
          <p:cNvPr id="90" name="Shape 90"/>
          <p:cNvSpPr>
            <a:spLocks noGrp="1"/>
          </p:cNvSpPr>
          <p:nvPr>
            <p:ph type="body" sz="quarter" idx="1"/>
          </p:nvPr>
        </p:nvSpPr>
        <p:spPr>
          <a:prstGeom prst="rect">
            <a:avLst/>
          </a:prstGeom>
        </p:spPr>
        <p:txBody>
          <a:bodyPr/>
          <a:lstStyle/>
          <a:p>
            <a:pPr defTabSz="457200">
              <a:defRPr sz="2200"/>
            </a:pPr>
            <a:r>
              <a:t>We saw in the example of new home that some security measures are too expensive (hiring a security guard) or expensive &amp; counter to other requirements (glass windows ==&gt; blast doors increases security at expense of aesthetics)</a:t>
            </a:r>
          </a:p>
          <a:p>
            <a:pPr defTabSz="457200">
              <a:defRPr sz="2200"/>
            </a:pPr>
            <a:r>
              <a:t>Here are examples of tradeoffs we might consider when thinking about these threats</a:t>
            </a:r>
          </a:p>
          <a:p>
            <a:pPr defTabSz="457200">
              <a:defRPr sz="2200"/>
            </a:pPr>
            <a:r>
              <a:t>(read slide)</a:t>
            </a:r>
          </a:p>
          <a:p>
            <a:pPr defTabSz="457200">
              <a:defRPr sz="2200"/>
            </a:pPr>
            <a:r>
              <a:t>Ultimately, the last question of “how likely we are to be attacked in some way” is subjective, and we need to consider the cost of a successful attack – attacks with large payoffs might motivate attackers to try harder. </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 name="Shape 521"/>
          <p:cNvSpPr>
            <a:spLocks noGrp="1" noRot="1" noChangeAspect="1"/>
          </p:cNvSpPr>
          <p:nvPr>
            <p:ph type="sldImg"/>
          </p:nvPr>
        </p:nvSpPr>
        <p:spPr>
          <a:prstGeom prst="rect">
            <a:avLst/>
          </a:prstGeom>
        </p:spPr>
        <p:txBody>
          <a:bodyPr/>
          <a:lstStyle/>
          <a:p>
            <a:endParaRPr/>
          </a:p>
        </p:txBody>
      </p:sp>
      <p:sp>
        <p:nvSpPr>
          <p:cNvPr id="522" name="Shape 522"/>
          <p:cNvSpPr>
            <a:spLocks noGrp="1"/>
          </p:cNvSpPr>
          <p:nvPr>
            <p:ph type="body" sz="quarter" idx="1"/>
          </p:nvPr>
        </p:nvSpPr>
        <p:spPr>
          <a:prstGeom prst="rect">
            <a:avLst/>
          </a:prstGeom>
        </p:spPr>
        <p:txBody>
          <a:bodyPr/>
          <a:lstStyle/>
          <a:p>
            <a:pPr defTabSz="457200">
              <a:defRPr sz="2200"/>
            </a:pPr>
            <a:r>
              <a:t>Simply using a secret detection tool isn’t enough. This is an interesting study. </a:t>
            </a:r>
          </a:p>
          <a:p>
            <a:pPr defTabSz="457200">
              <a:defRPr sz="2200"/>
            </a:pPr>
            <a:r>
              <a:t>(Read slide for key findings)</a:t>
            </a:r>
          </a:p>
          <a:p>
            <a:pPr defTabSz="457200">
              <a:defRPr sz="2200"/>
            </a:pPr>
            <a:r>
              <a:t>Discussion:</a:t>
            </a:r>
          </a:p>
          <a:p>
            <a:pPr defTabSz="457200">
              <a:defRPr sz="2200"/>
            </a:pPr>
            <a:r>
              <a:t>Bypassing warnings for false positives (e.g. not an actual credential) are reasonable (although perhaps annoying); the remaining reasons that are “development related” such as:</a:t>
            </a:r>
            <a:br/>
            <a:r>
              <a:t>* It is not a production credential (for example, it is a credential for a non-shipping prototype) </a:t>
            </a:r>
          </a:p>
          <a:p>
            <a:pPr marL="342900" indent="-342900" defTabSz="457200">
              <a:buSzPct val="100000"/>
              <a:buFont typeface="Arial"/>
              <a:buChar char="•"/>
              <a:defRPr sz="2200"/>
            </a:pPr>
            <a:r>
              <a:t>The credential doesn’t protect any data, service, etc., with significant security value</a:t>
            </a:r>
          </a:p>
          <a:p>
            <a:pPr defTabSz="457200">
              <a:defRPr sz="2200"/>
            </a:pPr>
            <a:r>
              <a:t>Rely on judgement calls of the developer that do not reflect overall security model. Many successful attacks rely on chaining multiple vulnerabilities together, getting a foothold in one system to then be able to access another. These kinds of judgement calls should not be made at the level of individual developers who may not see the whole security landscape.</a:t>
            </a:r>
          </a:p>
          <a:p>
            <a:pPr defTabSz="457200">
              <a:defRPr sz="2200"/>
            </a:pPr>
            <a:r>
              <a:t>Other reasons why secrets not promptly removed:</a:t>
            </a:r>
          </a:p>
          <a:p>
            <a:pPr defTabSz="457200">
              <a:defRPr sz="2200"/>
            </a:pPr>
            <a:r>
              <a:t>* Removing the credential now would break services. etc., that belong to other teams </a:t>
            </a:r>
          </a:p>
          <a:p>
            <a:pPr defTabSz="457200">
              <a:defRPr sz="2200"/>
            </a:pPr>
            <a:r>
              <a:t>* We were not sure what secret management/other solution we can use to resolve the problem. </a:t>
            </a:r>
          </a:p>
          <a:p>
            <a:pPr defTabSz="457200">
              <a:defRPr sz="2200"/>
            </a:pPr>
            <a:r>
              <a:t>These are process-related issues, and require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Shape 96"/>
          <p:cNvSpPr>
            <a:spLocks noGrp="1" noRot="1" noChangeAspect="1"/>
          </p:cNvSpPr>
          <p:nvPr>
            <p:ph type="sldImg"/>
          </p:nvPr>
        </p:nvSpPr>
        <p:spPr>
          <a:xfrm>
            <a:off x="381000" y="685800"/>
            <a:ext cx="6096000" cy="3429000"/>
          </a:xfrm>
          <a:prstGeom prst="rect">
            <a:avLst/>
          </a:prstGeom>
        </p:spPr>
        <p:txBody>
          <a:bodyPr/>
          <a:lstStyle/>
          <a:p>
            <a:endParaRPr/>
          </a:p>
        </p:txBody>
      </p:sp>
      <p:sp>
        <p:nvSpPr>
          <p:cNvPr id="97" name="Shape 97"/>
          <p:cNvSpPr>
            <a:spLocks noGrp="1"/>
          </p:cNvSpPr>
          <p:nvPr>
            <p:ph type="body" sz="quarter" idx="1"/>
          </p:nvPr>
        </p:nvSpPr>
        <p:spPr>
          <a:prstGeom prst="rect">
            <a:avLst/>
          </a:prstGeom>
        </p:spPr>
        <p:txBody>
          <a:bodyPr/>
          <a:lstStyle/>
          <a:p>
            <a:pPr defTabSz="457200">
              <a:defRPr sz="2200"/>
            </a:pPr>
            <a:r>
              <a:t>The process of considering potential risks, and ”non risks”, or trusted components, is called “threat modeling”</a:t>
            </a:r>
          </a:p>
          <a:p>
            <a:pPr defTabSz="457200">
              <a:defRPr sz="2200"/>
            </a:pPr>
            <a:r>
              <a:t>(read slide)</a:t>
            </a:r>
          </a:p>
          <a:p>
            <a:pPr defTabSz="457200">
              <a:defRPr sz="2200"/>
            </a:pPr>
            <a:r>
              <a:t>Note: Usually we trust our code to be bug-free. </a:t>
            </a:r>
          </a:p>
          <a:p>
            <a:pPr defTabSz="457200">
              <a:defRPr sz="2200"/>
            </a:pPr>
            <a:r>
              <a:t>That is usually not a great assumption.</a:t>
            </a:r>
          </a:p>
          <a:p>
            <a:pPr defTabSz="457200">
              <a:defRPr sz="2200"/>
            </a:pPr>
            <a:r>
              <a:t>And of course there’s a whole ecosystem of consultants to help</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Shape 102"/>
          <p:cNvSpPr>
            <a:spLocks noGrp="1" noRot="1" noChangeAspect="1"/>
          </p:cNvSpPr>
          <p:nvPr>
            <p:ph type="sldImg"/>
          </p:nvPr>
        </p:nvSpPr>
        <p:spPr>
          <a:prstGeom prst="rect">
            <a:avLst/>
          </a:prstGeom>
        </p:spPr>
        <p:txBody>
          <a:bodyPr/>
          <a:lstStyle/>
          <a:p>
            <a:endParaRPr/>
          </a:p>
        </p:txBody>
      </p:sp>
      <p:sp>
        <p:nvSpPr>
          <p:cNvPr id="103" name="Shape 103"/>
          <p:cNvSpPr>
            <a:spLocks noGrp="1"/>
          </p:cNvSpPr>
          <p:nvPr>
            <p:ph type="body" sz="quarter" idx="1"/>
          </p:nvPr>
        </p:nvSpPr>
        <p:spPr>
          <a:prstGeom prst="rect">
            <a:avLst/>
          </a:prstGeom>
        </p:spPr>
        <p:txBody>
          <a:bodyPr/>
          <a:lstStyle/>
          <a:p>
            <a:pPr defTabSz="457200">
              <a:defRPr sz="2200"/>
            </a:pPr>
            <a:r>
              <a:t>Here is a starting point for a security architecture.  </a:t>
            </a:r>
          </a:p>
          <a:p>
            <a:pPr defTabSz="457200">
              <a:defRPr sz="2200"/>
            </a:pPr>
            <a:r>
              <a:t>The specifics depend on your threat model</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Shape 112"/>
          <p:cNvSpPr>
            <a:spLocks noGrp="1" noRot="1" noChangeAspect="1"/>
          </p:cNvSpPr>
          <p:nvPr>
            <p:ph type="sldImg"/>
          </p:nvPr>
        </p:nvSpPr>
        <p:spPr>
          <a:prstGeom prst="rect">
            <a:avLst/>
          </a:prstGeom>
        </p:spPr>
        <p:txBody>
          <a:bodyPr/>
          <a:lstStyle/>
          <a:p>
            <a:endParaRPr/>
          </a:p>
        </p:txBody>
      </p:sp>
      <p:sp>
        <p:nvSpPr>
          <p:cNvPr id="113" name="Shape 113"/>
          <p:cNvSpPr>
            <a:spLocks noGrp="1"/>
          </p:cNvSpPr>
          <p:nvPr>
            <p:ph type="body" sz="quarter" idx="1"/>
          </p:nvPr>
        </p:nvSpPr>
        <p:spPr>
          <a:prstGeom prst="rect">
            <a:avLst/>
          </a:prstGeom>
        </p:spPr>
        <p:txBody>
          <a:bodyPr/>
          <a:lstStyle/>
          <a:p>
            <a:pPr defTabSz="457200">
              <a:defRPr sz="2200"/>
            </a:pPr>
            <a:r>
              <a:t>A good place to start is to consider the common security risks for our kind of application.</a:t>
            </a:r>
          </a:p>
          <a:p>
            <a:pPr defTabSz="457200">
              <a:defRPr sz="2200"/>
            </a:pPr>
            <a:r>
              <a:t>For web apps, the trade group OWASP maintains a ranking based on severity and frequency. </a:t>
            </a:r>
          </a:p>
          <a:p>
            <a:pPr defTabSz="457200">
              <a:defRPr sz="2200"/>
            </a:pPr>
            <a:r>
              <a:t>Here are the top 5.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noRot="1" noChangeAspect="1"/>
          </p:cNvSpPr>
          <p:nvPr>
            <p:ph type="sldImg"/>
          </p:nvPr>
        </p:nvSpPr>
        <p:spPr>
          <a:prstGeom prst="rect">
            <a:avLst/>
          </a:prstGeom>
        </p:spPr>
        <p:txBody>
          <a:bodyPr/>
          <a:lstStyle/>
          <a:p>
            <a:endParaRPr/>
          </a:p>
        </p:txBody>
      </p:sp>
      <p:sp>
        <p:nvSpPr>
          <p:cNvPr id="119" name="Shape 119"/>
          <p:cNvSpPr>
            <a:spLocks noGrp="1"/>
          </p:cNvSpPr>
          <p:nvPr>
            <p:ph type="body" sz="quarter" idx="1"/>
          </p:nvPr>
        </p:nvSpPr>
        <p:spPr>
          <a:prstGeom prst="rect">
            <a:avLst/>
          </a:prstGeom>
        </p:spPr>
        <p:txBody>
          <a:bodyPr/>
          <a:lstStyle/>
          <a:p>
            <a:pPr defTabSz="457200">
              <a:defRPr sz="2200"/>
            </a:pPr>
            <a:r>
              <a:t>Here are general kinds of vulnerabilities</a:t>
            </a:r>
          </a:p>
          <a:p>
            <a:pPr defTabSz="457200">
              <a:defRPr sz="2200"/>
            </a:pPr>
            <a:r>
              <a:t>An unfortunate recurring theme that we will see is that there is no silver bullet. </a:t>
            </a:r>
          </a:p>
          <a:p>
            <a:pPr defTabSz="457200">
              <a:defRPr sz="2200"/>
            </a:pPr>
            <a:r>
              <a:t>An extremely motivated attacker (say, a nation-state like Russia) can, with enough time and resources, break into anything. What we can do is increase the cost of that attack.</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a:spLocks noGrp="1" noRot="1" noChangeAspect="1"/>
          </p:cNvSpPr>
          <p:nvPr>
            <p:ph type="sldImg"/>
          </p:nvPr>
        </p:nvSpPr>
        <p:spPr>
          <a:prstGeom prst="rect">
            <a:avLst/>
          </a:prstGeom>
        </p:spPr>
        <p:txBody>
          <a:bodyPr/>
          <a:lstStyle/>
          <a:p>
            <a:endParaRPr/>
          </a:p>
        </p:txBody>
      </p:sp>
      <p:sp>
        <p:nvSpPr>
          <p:cNvPr id="125" name="Shape 125"/>
          <p:cNvSpPr>
            <a:spLocks noGrp="1"/>
          </p:cNvSpPr>
          <p:nvPr>
            <p:ph type="body" sz="quarter" idx="1"/>
          </p:nvPr>
        </p:nvSpPr>
        <p:spPr>
          <a:prstGeom prst="rect">
            <a:avLst/>
          </a:prstGeom>
        </p:spPr>
        <p:txBody>
          <a:bodyPr/>
          <a:lstStyle/>
          <a:p>
            <a:pPr defTabSz="457200">
              <a:defRPr sz="2200"/>
            </a:pPr>
            <a:r>
              <a:t>A class of vulnerabilities is linked to code controlled by someone else (e.g. code run on a user’s device). </a:t>
            </a:r>
          </a:p>
          <a:p>
            <a:pPr defTabSz="457200">
              <a:defRPr sz="2200"/>
            </a:pPr>
            <a:r>
              <a:t>Since we can’t trust the user (their browser, OS, CPU) to faithfully execute exactly our code (and keep it confidential!), we shouldn’t trust that some authentication in code that runs in a browser.</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2" name="Title Text"/>
          <p:cNvSpPr txBox="1">
            <a:spLocks noGrp="1"/>
          </p:cNvSpPr>
          <p:nvPr>
            <p:ph type="title"/>
          </p:nvPr>
        </p:nvSpPr>
        <p:spPr>
          <a:xfrm>
            <a:off x="539260" y="665162"/>
            <a:ext cx="10814540" cy="2387601"/>
          </a:xfrm>
          <a:prstGeom prst="rect">
            <a:avLst/>
          </a:prstGeom>
        </p:spPr>
        <p:txBody>
          <a:bodyPr/>
          <a:lstStyle>
            <a:lvl1pPr>
              <a:defRPr sz="3200"/>
            </a:lvl1pPr>
          </a:lstStyle>
          <a:p>
            <a:r>
              <a:t>Title Text</a:t>
            </a:r>
          </a:p>
        </p:txBody>
      </p:sp>
      <p:sp>
        <p:nvSpPr>
          <p:cNvPr id="13" name="Body Level One…"/>
          <p:cNvSpPr txBox="1">
            <a:spLocks noGrp="1"/>
          </p:cNvSpPr>
          <p:nvPr>
            <p:ph type="body" sz="half" idx="1"/>
          </p:nvPr>
        </p:nvSpPr>
        <p:spPr>
          <a:xfrm>
            <a:off x="539260" y="3237827"/>
            <a:ext cx="10128740" cy="1655763"/>
          </a:xfrm>
          <a:prstGeom prst="rect">
            <a:avLst/>
          </a:prstGeom>
        </p:spPr>
        <p:txBody>
          <a:bodyPr/>
          <a:lstStyle>
            <a:lvl1pPr marL="0" indent="0">
              <a:lnSpc>
                <a:spcPct val="90000"/>
              </a:lnSpc>
              <a:buSzTx/>
              <a:buFontTx/>
              <a:buNone/>
            </a:lvl1pPr>
            <a:lvl2pPr marL="0" indent="457200">
              <a:lnSpc>
                <a:spcPct val="90000"/>
              </a:lnSpc>
              <a:buSzTx/>
              <a:buFontTx/>
              <a:buNone/>
            </a:lvl2pPr>
            <a:lvl3pPr marL="0" indent="914400">
              <a:lnSpc>
                <a:spcPct val="90000"/>
              </a:lnSpc>
              <a:buSzTx/>
              <a:buFontTx/>
              <a:buNone/>
            </a:lvl3pPr>
            <a:lvl4pPr marL="0" indent="1371600">
              <a:lnSpc>
                <a:spcPct val="90000"/>
              </a:lnSpc>
              <a:buSzTx/>
              <a:buFontTx/>
              <a:buNone/>
            </a:lvl4pPr>
            <a:lvl5pPr marL="0" indent="1828800">
              <a:lnSpc>
                <a:spcPct val="90000"/>
              </a:lnSpc>
              <a:buSzTx/>
              <a:buFontTx/>
              <a:buNone/>
            </a:lvl5pPr>
          </a:lstStyle>
          <a:p>
            <a:r>
              <a:t>Body Level One</a:t>
            </a:r>
          </a:p>
          <a:p>
            <a:pPr lvl="1"/>
            <a:r>
              <a:t>Body Level Two</a:t>
            </a:r>
          </a:p>
          <a:p>
            <a:pPr lvl="2"/>
            <a:r>
              <a:t>Body Level Three</a:t>
            </a:r>
          </a:p>
          <a:p>
            <a:pPr lvl="3"/>
            <a:r>
              <a:t>Body Level Four</a:t>
            </a:r>
          </a:p>
          <a:p>
            <a:pPr lvl="4"/>
            <a:r>
              <a:t>Body Level Five</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5" name="Straight Connector 7"/>
          <p:cNvSpPr/>
          <p:nvPr/>
        </p:nvSpPr>
        <p:spPr>
          <a:xfrm>
            <a:off x="539259" y="3055777"/>
            <a:ext cx="10814541" cy="1"/>
          </a:xfrm>
          <a:prstGeom prst="line">
            <a:avLst/>
          </a:prstGeom>
          <a:ln w="6350">
            <a:solidFill>
              <a:schemeClr val="accent1"/>
            </a:solidFill>
            <a:miter/>
          </a:ln>
        </p:spPr>
        <p:txBody>
          <a:bodyPr lIns="45719" rIns="45719"/>
          <a:lstStyle/>
          <a:p>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22" name="Title Text"/>
          <p:cNvSpPr txBox="1">
            <a:spLocks noGrp="1"/>
          </p:cNvSpPr>
          <p:nvPr>
            <p:ph type="title"/>
          </p:nvPr>
        </p:nvSpPr>
        <p:spPr>
          <a:xfrm>
            <a:off x="254251" y="-470633"/>
            <a:ext cx="11973691" cy="1325564"/>
          </a:xfrm>
          <a:prstGeom prst="rect">
            <a:avLst/>
          </a:prstGeom>
        </p:spPr>
        <p:txBody>
          <a:bodyPr/>
          <a:lstStyle>
            <a:lvl1pPr>
              <a:defRPr sz="4200"/>
            </a:lvl1pPr>
          </a:lstStyle>
          <a:p>
            <a:r>
              <a:t>Title Text</a:t>
            </a:r>
          </a:p>
        </p:txBody>
      </p:sp>
      <p:sp>
        <p:nvSpPr>
          <p:cNvPr id="23" name="Body Level One…"/>
          <p:cNvSpPr txBox="1">
            <a:spLocks noGrp="1"/>
          </p:cNvSpPr>
          <p:nvPr>
            <p:ph type="body" idx="1"/>
          </p:nvPr>
        </p:nvSpPr>
        <p:spPr>
          <a:xfrm>
            <a:off x="335732" y="943371"/>
            <a:ext cx="11696203" cy="5517556"/>
          </a:xfrm>
          <a:prstGeom prst="rect">
            <a:avLst/>
          </a:prstGeom>
        </p:spPr>
        <p:txBody>
          <a:bodyPr/>
          <a:lstStyle>
            <a:lvl1pPr marL="0" indent="0">
              <a:lnSpc>
                <a:spcPct val="90000"/>
              </a:lnSpc>
              <a:buSzTx/>
              <a:buFontTx/>
              <a:buNone/>
              <a:defRPr>
                <a:latin typeface="+mj-lt"/>
                <a:ea typeface="+mj-ea"/>
                <a:cs typeface="+mj-cs"/>
                <a:sym typeface="Helvetica Neue"/>
              </a:defRPr>
            </a:lvl1pPr>
            <a:lvl2pPr marL="584200" indent="-304800">
              <a:defRPr>
                <a:latin typeface="+mj-lt"/>
                <a:ea typeface="+mj-ea"/>
                <a:cs typeface="+mj-cs"/>
                <a:sym typeface="Helvetica Neue"/>
              </a:defRPr>
            </a:lvl2pPr>
            <a:lvl3pPr marL="1210733" indent="-296333">
              <a:defRPr>
                <a:latin typeface="+mj-lt"/>
                <a:ea typeface="+mj-ea"/>
                <a:cs typeface="+mj-cs"/>
                <a:sym typeface="Helvetica Neue"/>
              </a:defRPr>
            </a:lvl3pPr>
            <a:lvl4pPr marL="1700859" indent="-329259">
              <a:defRPr>
                <a:latin typeface="+mj-lt"/>
                <a:ea typeface="+mj-ea"/>
                <a:cs typeface="+mj-cs"/>
                <a:sym typeface="Helvetica Neue"/>
              </a:defRPr>
            </a:lvl4pPr>
            <a:lvl5pPr marL="2158059" indent="-329259">
              <a:defRPr>
                <a:latin typeface="+mj-lt"/>
                <a:ea typeface="+mj-ea"/>
                <a:cs typeface="+mj-cs"/>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5" name="Straight Connector 7"/>
          <p:cNvSpPr/>
          <p:nvPr/>
        </p:nvSpPr>
        <p:spPr>
          <a:xfrm>
            <a:off x="349312" y="831529"/>
            <a:ext cx="11493376" cy="1"/>
          </a:xfrm>
          <a:prstGeom prst="line">
            <a:avLst/>
          </a:prstGeom>
          <a:ln w="6350">
            <a:solidFill>
              <a:schemeClr val="accent1"/>
            </a:solidFill>
            <a:miter/>
          </a:ln>
        </p:spPr>
        <p:txBody>
          <a:bodyPr lIns="45719" rIns="45719"/>
          <a:lstStyle/>
          <a:p>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32" name="Title Text"/>
          <p:cNvSpPr txBox="1">
            <a:spLocks noGrp="1"/>
          </p:cNvSpPr>
          <p:nvPr>
            <p:ph type="title"/>
          </p:nvPr>
        </p:nvSpPr>
        <p:spPr>
          <a:prstGeom prst="rect">
            <a:avLst/>
          </a:prstGeom>
        </p:spPr>
        <p:txBody>
          <a:bodyPr/>
          <a:lstStyle/>
          <a:p>
            <a:r>
              <a:t>Title Text</a:t>
            </a:r>
          </a:p>
        </p:txBody>
      </p:sp>
      <p:sp>
        <p:nvSpPr>
          <p:cNvPr id="3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sp>
        <p:nvSpPr>
          <p:cNvPr id="47" name="Slide Title"/>
          <p:cNvSpPr txBox="1">
            <a:spLocks noGrp="1"/>
          </p:cNvSpPr>
          <p:nvPr>
            <p:ph type="title" hasCustomPrompt="1"/>
          </p:nvPr>
        </p:nvSpPr>
        <p:spPr>
          <a:xfrm>
            <a:off x="603250" y="539750"/>
            <a:ext cx="10985500" cy="716582"/>
          </a:xfrm>
          <a:prstGeom prst="rect">
            <a:avLst/>
          </a:prstGeom>
        </p:spPr>
        <p:txBody>
          <a:bodyPr lIns="25400" tIns="25400" rIns="25400" bIns="25400" anchor="t"/>
          <a:lstStyle>
            <a:lvl1pPr defTabSz="1219168">
              <a:lnSpc>
                <a:spcPct val="80000"/>
              </a:lnSpc>
              <a:defRPr sz="4200" b="1" spc="-84">
                <a:solidFill>
                  <a:srgbClr val="005493"/>
                </a:solidFill>
                <a:latin typeface="+mj-lt"/>
                <a:ea typeface="+mj-ea"/>
                <a:cs typeface="+mj-cs"/>
                <a:sym typeface="Helvetica Neue"/>
              </a:defRPr>
            </a:lvl1pPr>
          </a:lstStyle>
          <a:p>
            <a:r>
              <a:t>Slide Title</a:t>
            </a:r>
          </a:p>
        </p:txBody>
      </p:sp>
      <p:sp>
        <p:nvSpPr>
          <p:cNvPr id="48" name="Body Level One…"/>
          <p:cNvSpPr txBox="1">
            <a:spLocks noGrp="1"/>
          </p:cNvSpPr>
          <p:nvPr>
            <p:ph type="body" sz="quarter" idx="1" hasCustomPrompt="1"/>
          </p:nvPr>
        </p:nvSpPr>
        <p:spPr>
          <a:xfrm>
            <a:off x="603250" y="1186480"/>
            <a:ext cx="10985500" cy="467391"/>
          </a:xfrm>
          <a:prstGeom prst="rect">
            <a:avLst/>
          </a:prstGeom>
        </p:spPr>
        <p:txBody>
          <a:bodyPr lIns="22859" tIns="22859" rIns="22859" bIns="22859"/>
          <a:lstStyle>
            <a:lvl1pPr marL="0" indent="0" defTabSz="412750">
              <a:spcBef>
                <a:spcPts val="0"/>
              </a:spcBef>
              <a:buSzTx/>
              <a:buFontTx/>
              <a:buNone/>
              <a:defRPr sz="2600" b="1">
                <a:latin typeface="+mj-lt"/>
                <a:ea typeface="+mj-ea"/>
                <a:cs typeface="+mj-cs"/>
                <a:sym typeface="Helvetica Neue"/>
              </a:defRPr>
            </a:lvl1pPr>
            <a:lvl2pPr marL="939800" indent="-330200" defTabSz="412750">
              <a:spcBef>
                <a:spcPts val="0"/>
              </a:spcBef>
              <a:buSzPct val="123000"/>
              <a:buFontTx/>
              <a:buChar char="•"/>
              <a:defRPr sz="2600" b="1">
                <a:latin typeface="+mj-lt"/>
                <a:ea typeface="+mj-ea"/>
                <a:cs typeface="+mj-cs"/>
                <a:sym typeface="Helvetica Neue"/>
              </a:defRPr>
            </a:lvl2pPr>
            <a:lvl3pPr marL="1549400" indent="-330200" defTabSz="412750">
              <a:spcBef>
                <a:spcPts val="0"/>
              </a:spcBef>
              <a:buSzPct val="123000"/>
              <a:buFontTx/>
              <a:defRPr sz="2600" b="1">
                <a:latin typeface="+mj-lt"/>
                <a:ea typeface="+mj-ea"/>
                <a:cs typeface="+mj-cs"/>
                <a:sym typeface="Helvetica Neue"/>
              </a:defRPr>
            </a:lvl3pPr>
            <a:lvl4pPr marL="2159000" indent="-330200" defTabSz="412750">
              <a:spcBef>
                <a:spcPts val="0"/>
              </a:spcBef>
              <a:buSzPct val="123000"/>
              <a:buFontTx/>
              <a:defRPr sz="2600" b="1">
                <a:latin typeface="+mj-lt"/>
                <a:ea typeface="+mj-ea"/>
                <a:cs typeface="+mj-cs"/>
                <a:sym typeface="Helvetica Neue"/>
              </a:defRPr>
            </a:lvl4pPr>
            <a:lvl5pPr marL="2768600" indent="-330200" defTabSz="412750">
              <a:spcBef>
                <a:spcPts val="0"/>
              </a:spcBef>
              <a:buSzPct val="123000"/>
              <a:buFontTx/>
              <a:defRPr sz="2600" b="1">
                <a:latin typeface="+mj-lt"/>
                <a:ea typeface="+mj-ea"/>
                <a:cs typeface="+mj-cs"/>
                <a:sym typeface="Helvetica Neue"/>
              </a:defRPr>
            </a:lvl5pPr>
          </a:lstStyle>
          <a:p>
            <a:r>
              <a:t>Slide Subtitle</a:t>
            </a:r>
          </a:p>
          <a:p>
            <a:pPr lvl="1"/>
            <a:endParaRPr/>
          </a:p>
          <a:p>
            <a:pPr lvl="2"/>
            <a:endParaRPr/>
          </a:p>
          <a:p>
            <a:pPr lvl="3"/>
            <a:endParaRPr/>
          </a:p>
          <a:p>
            <a:pPr lvl="4"/>
            <a:endParaRPr/>
          </a:p>
        </p:txBody>
      </p:sp>
      <p:sp>
        <p:nvSpPr>
          <p:cNvPr id="49" name="Body Level One…"/>
          <p:cNvSpPr txBox="1">
            <a:spLocks noGrp="1"/>
          </p:cNvSpPr>
          <p:nvPr>
            <p:ph type="body" idx="21" hasCustomPrompt="1"/>
          </p:nvPr>
        </p:nvSpPr>
        <p:spPr>
          <a:xfrm>
            <a:off x="603250" y="2124251"/>
            <a:ext cx="10985500" cy="4128008"/>
          </a:xfrm>
          <a:prstGeom prst="rect">
            <a:avLst/>
          </a:prstGeom>
        </p:spPr>
        <p:txBody>
          <a:bodyPr lIns="25400" tIns="25400" rIns="25400" bIns="25400"/>
          <a:lstStyle>
            <a:lvl1pPr marL="304800" indent="-304800" defTabSz="1219168">
              <a:lnSpc>
                <a:spcPct val="90000"/>
              </a:lnSpc>
              <a:spcBef>
                <a:spcPts val="2200"/>
              </a:spcBef>
              <a:buSzPct val="123000"/>
              <a:buFontTx/>
              <a:defRPr sz="2400">
                <a:latin typeface="+mj-lt"/>
                <a:ea typeface="+mj-ea"/>
                <a:cs typeface="+mj-cs"/>
                <a:sym typeface="Helvetica Neue"/>
              </a:defRPr>
            </a:lvl1pPr>
          </a:lstStyle>
          <a:p>
            <a:r>
              <a:t>Slide bullet text</a:t>
            </a:r>
          </a:p>
        </p:txBody>
      </p:sp>
      <p:sp>
        <p:nvSpPr>
          <p:cNvPr id="50" name="Slide Number"/>
          <p:cNvSpPr txBox="1">
            <a:spLocks noGrp="1"/>
          </p:cNvSpPr>
          <p:nvPr>
            <p:ph type="sldNum" sz="quarter" idx="2"/>
          </p:nvPr>
        </p:nvSpPr>
        <p:spPr>
          <a:xfrm>
            <a:off x="5997574" y="6540499"/>
            <a:ext cx="190603" cy="187301"/>
          </a:xfrm>
          <a:prstGeom prst="rect">
            <a:avLst/>
          </a:prstGeom>
        </p:spPr>
        <p:txBody>
          <a:bodyPr lIns="25400" tIns="25400" rIns="25400" bIns="25400" anchor="b"/>
          <a:lstStyle>
            <a:lvl1pPr algn="ctr" defTabSz="292100">
              <a:defRPr sz="900">
                <a:solidFill>
                  <a:srgbClr val="000000"/>
                </a:solidFill>
                <a:latin typeface="+mj-lt"/>
                <a:ea typeface="+mj-ea"/>
                <a:cs typeface="+mj-cs"/>
                <a:sym typeface="Helvetica Neue"/>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267831" y="-488888"/>
            <a:ext cx="10515601" cy="13255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b">
            <a:normAutofit/>
          </a:bodyPr>
          <a:lstStyle/>
          <a:p>
            <a:r>
              <a:t>Title Text</a:t>
            </a:r>
          </a:p>
        </p:txBody>
      </p:sp>
      <p:sp>
        <p:nvSpPr>
          <p:cNvPr id="3" name="Slide Number"/>
          <p:cNvSpPr txBox="1">
            <a:spLocks noGrp="1"/>
          </p:cNvSpPr>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defTabSz="914400">
              <a:defRPr>
                <a:solidFill>
                  <a:srgbClr val="888888"/>
                </a:solidFill>
              </a:defRPr>
            </a:lvl1pPr>
          </a:lstStyle>
          <a:p>
            <a:fld id="{86CB4B4D-7CA3-9044-876B-883B54F8677D}" type="slidenum">
              <a:t>‹#›</a:t>
            </a:fld>
            <a:endParaRPr/>
          </a:p>
        </p:txBody>
      </p:sp>
      <p:sp>
        <p:nvSpPr>
          <p:cNvPr id="4" name="Straight Connector 6"/>
          <p:cNvSpPr/>
          <p:nvPr/>
        </p:nvSpPr>
        <p:spPr>
          <a:xfrm>
            <a:off x="362893" y="836675"/>
            <a:ext cx="11466214" cy="1"/>
          </a:xfrm>
          <a:prstGeom prst="line">
            <a:avLst/>
          </a:prstGeom>
          <a:ln w="6350">
            <a:solidFill>
              <a:schemeClr val="accent1"/>
            </a:solidFill>
            <a:miter/>
          </a:ln>
        </p:spPr>
        <p:txBody>
          <a:bodyPr lIns="45719" rIns="45719"/>
          <a:lstStyle/>
          <a:p>
            <a:endParaRPr/>
          </a:p>
        </p:txBody>
      </p:sp>
      <p:sp>
        <p:nvSpPr>
          <p:cNvPr id="5" name="Body Level One…"/>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70C0"/>
          </a:solidFill>
          <a:uFillTx/>
          <a:latin typeface="Verdana"/>
          <a:ea typeface="Verdana"/>
          <a:cs typeface="Verdana"/>
          <a:sym typeface="Verdana"/>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70C0"/>
          </a:solidFill>
          <a:uFillTx/>
          <a:latin typeface="Verdana"/>
          <a:ea typeface="Verdana"/>
          <a:cs typeface="Verdana"/>
          <a:sym typeface="Verdana"/>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70C0"/>
          </a:solidFill>
          <a:uFillTx/>
          <a:latin typeface="Verdana"/>
          <a:ea typeface="Verdana"/>
          <a:cs typeface="Verdana"/>
          <a:sym typeface="Verdana"/>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70C0"/>
          </a:solidFill>
          <a:uFillTx/>
          <a:latin typeface="Verdana"/>
          <a:ea typeface="Verdana"/>
          <a:cs typeface="Verdana"/>
          <a:sym typeface="Verdana"/>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70C0"/>
          </a:solidFill>
          <a:uFillTx/>
          <a:latin typeface="Verdana"/>
          <a:ea typeface="Verdana"/>
          <a:cs typeface="Verdana"/>
          <a:sym typeface="Verdana"/>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70C0"/>
          </a:solidFill>
          <a:uFillTx/>
          <a:latin typeface="Verdana"/>
          <a:ea typeface="Verdana"/>
          <a:cs typeface="Verdana"/>
          <a:sym typeface="Verdana"/>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70C0"/>
          </a:solidFill>
          <a:uFillTx/>
          <a:latin typeface="Verdana"/>
          <a:ea typeface="Verdana"/>
          <a:cs typeface="Verdana"/>
          <a:sym typeface="Verdana"/>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70C0"/>
          </a:solidFill>
          <a:uFillTx/>
          <a:latin typeface="Verdana"/>
          <a:ea typeface="Verdana"/>
          <a:cs typeface="Verdana"/>
          <a:sym typeface="Verdana"/>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70C0"/>
          </a:solidFill>
          <a:uFillTx/>
          <a:latin typeface="Verdana"/>
          <a:ea typeface="Verdana"/>
          <a:cs typeface="Verdana"/>
          <a:sym typeface="Verdana"/>
        </a:defRPr>
      </a:lvl9pPr>
    </p:titleStyle>
    <p:bodyStyle>
      <a:lvl1pPr marL="204107" marR="0" indent="-204107" algn="l" defTabSz="914400" rtl="0" latinLnBrk="0">
        <a:lnSpc>
          <a:spcPct val="100000"/>
        </a:lnSpc>
        <a:spcBef>
          <a:spcPts val="1000"/>
        </a:spcBef>
        <a:spcAft>
          <a:spcPts val="0"/>
        </a:spcAft>
        <a:buClrTx/>
        <a:buSzPct val="100000"/>
        <a:buFont typeface="Arial"/>
        <a:buChar char="•"/>
        <a:tabLst/>
        <a:defRPr sz="2500" b="0" i="0" u="none" strike="noStrike" cap="none" spc="0" baseline="0">
          <a:solidFill>
            <a:srgbClr val="000000"/>
          </a:solidFill>
          <a:uFillTx/>
          <a:latin typeface="Verdana"/>
          <a:ea typeface="Verdana"/>
          <a:cs typeface="Verdana"/>
          <a:sym typeface="Verdana"/>
        </a:defRPr>
      </a:lvl1pPr>
      <a:lvl2pPr marL="695325" marR="0" indent="-238125" algn="l" defTabSz="914400" rtl="0" latinLnBrk="0">
        <a:lnSpc>
          <a:spcPct val="100000"/>
        </a:lnSpc>
        <a:spcBef>
          <a:spcPts val="1000"/>
        </a:spcBef>
        <a:spcAft>
          <a:spcPts val="0"/>
        </a:spcAft>
        <a:buClrTx/>
        <a:buSzPct val="84000"/>
        <a:buFont typeface="Arial"/>
        <a:buChar char="๏"/>
        <a:tabLst/>
        <a:defRPr sz="2500" b="0" i="0" u="none" strike="noStrike" cap="none" spc="0" baseline="0">
          <a:solidFill>
            <a:srgbClr val="000000"/>
          </a:solidFill>
          <a:uFillTx/>
          <a:latin typeface="Verdana"/>
          <a:ea typeface="Verdana"/>
          <a:cs typeface="Verdana"/>
          <a:sym typeface="Verdana"/>
        </a:defRPr>
      </a:lvl2pPr>
      <a:lvl3pPr marL="1200150" marR="0" indent="-285750" algn="l" defTabSz="914400" rtl="0" latinLnBrk="0">
        <a:lnSpc>
          <a:spcPct val="100000"/>
        </a:lnSpc>
        <a:spcBef>
          <a:spcPts val="1000"/>
        </a:spcBef>
        <a:spcAft>
          <a:spcPts val="0"/>
        </a:spcAft>
        <a:buClrTx/>
        <a:buSzPct val="100000"/>
        <a:buFont typeface="Arial"/>
        <a:buChar char="•"/>
        <a:tabLst/>
        <a:defRPr sz="2500" b="0" i="0" u="none" strike="noStrike" cap="none" spc="0" baseline="0">
          <a:solidFill>
            <a:srgbClr val="000000"/>
          </a:solidFill>
          <a:uFillTx/>
          <a:latin typeface="Verdana"/>
          <a:ea typeface="Verdana"/>
          <a:cs typeface="Verdana"/>
          <a:sym typeface="Verdana"/>
        </a:defRPr>
      </a:lvl3pPr>
      <a:lvl4pPr marL="1689100" marR="0" indent="-317500" algn="l" defTabSz="914400" rtl="0" latinLnBrk="0">
        <a:lnSpc>
          <a:spcPct val="100000"/>
        </a:lnSpc>
        <a:spcBef>
          <a:spcPts val="1000"/>
        </a:spcBef>
        <a:spcAft>
          <a:spcPts val="0"/>
        </a:spcAft>
        <a:buClrTx/>
        <a:buSzPct val="100000"/>
        <a:buFont typeface="Arial"/>
        <a:buChar char="•"/>
        <a:tabLst/>
        <a:defRPr sz="2500" b="0" i="0" u="none" strike="noStrike" cap="none" spc="0" baseline="0">
          <a:solidFill>
            <a:srgbClr val="000000"/>
          </a:solidFill>
          <a:uFillTx/>
          <a:latin typeface="Verdana"/>
          <a:ea typeface="Verdana"/>
          <a:cs typeface="Verdana"/>
          <a:sym typeface="Verdana"/>
        </a:defRPr>
      </a:lvl4pPr>
      <a:lvl5pPr marL="2146300" marR="0" indent="-317500" algn="l" defTabSz="914400" rtl="0" latinLnBrk="0">
        <a:lnSpc>
          <a:spcPct val="100000"/>
        </a:lnSpc>
        <a:spcBef>
          <a:spcPts val="1000"/>
        </a:spcBef>
        <a:spcAft>
          <a:spcPts val="0"/>
        </a:spcAft>
        <a:buClrTx/>
        <a:buSzPct val="100000"/>
        <a:buFont typeface="Arial"/>
        <a:buChar char="•"/>
        <a:tabLst/>
        <a:defRPr sz="2500" b="0" i="0" u="none" strike="noStrike" cap="none" spc="0" baseline="0">
          <a:solidFill>
            <a:srgbClr val="000000"/>
          </a:solidFill>
          <a:uFillTx/>
          <a:latin typeface="Verdana"/>
          <a:ea typeface="Verdana"/>
          <a:cs typeface="Verdana"/>
          <a:sym typeface="Verdana"/>
        </a:defRPr>
      </a:lvl5pPr>
      <a:lvl6pPr marL="2603500" marR="0" indent="-317500" algn="l" defTabSz="914400" rtl="0" latinLnBrk="0">
        <a:lnSpc>
          <a:spcPct val="100000"/>
        </a:lnSpc>
        <a:spcBef>
          <a:spcPts val="1000"/>
        </a:spcBef>
        <a:spcAft>
          <a:spcPts val="0"/>
        </a:spcAft>
        <a:buClrTx/>
        <a:buSzPct val="100000"/>
        <a:buFont typeface="Arial"/>
        <a:buChar char="•"/>
        <a:tabLst/>
        <a:defRPr sz="2500" b="0" i="0" u="none" strike="noStrike" cap="none" spc="0" baseline="0">
          <a:solidFill>
            <a:srgbClr val="000000"/>
          </a:solidFill>
          <a:uFillTx/>
          <a:latin typeface="Verdana"/>
          <a:ea typeface="Verdana"/>
          <a:cs typeface="Verdana"/>
          <a:sym typeface="Verdana"/>
        </a:defRPr>
      </a:lvl6pPr>
      <a:lvl7pPr marL="3060700" marR="0" indent="-317500" algn="l" defTabSz="914400" rtl="0" latinLnBrk="0">
        <a:lnSpc>
          <a:spcPct val="100000"/>
        </a:lnSpc>
        <a:spcBef>
          <a:spcPts val="1000"/>
        </a:spcBef>
        <a:spcAft>
          <a:spcPts val="0"/>
        </a:spcAft>
        <a:buClrTx/>
        <a:buSzPct val="100000"/>
        <a:buFont typeface="Arial"/>
        <a:buChar char="•"/>
        <a:tabLst/>
        <a:defRPr sz="2500" b="0" i="0" u="none" strike="noStrike" cap="none" spc="0" baseline="0">
          <a:solidFill>
            <a:srgbClr val="000000"/>
          </a:solidFill>
          <a:uFillTx/>
          <a:latin typeface="Verdana"/>
          <a:ea typeface="Verdana"/>
          <a:cs typeface="Verdana"/>
          <a:sym typeface="Verdana"/>
        </a:defRPr>
      </a:lvl7pPr>
      <a:lvl8pPr marL="3517900" marR="0" indent="-317500" algn="l" defTabSz="914400" rtl="0" latinLnBrk="0">
        <a:lnSpc>
          <a:spcPct val="100000"/>
        </a:lnSpc>
        <a:spcBef>
          <a:spcPts val="1000"/>
        </a:spcBef>
        <a:spcAft>
          <a:spcPts val="0"/>
        </a:spcAft>
        <a:buClrTx/>
        <a:buSzPct val="100000"/>
        <a:buFont typeface="Arial"/>
        <a:buChar char="•"/>
        <a:tabLst/>
        <a:defRPr sz="2500" b="0" i="0" u="none" strike="noStrike" cap="none" spc="0" baseline="0">
          <a:solidFill>
            <a:srgbClr val="000000"/>
          </a:solidFill>
          <a:uFillTx/>
          <a:latin typeface="Verdana"/>
          <a:ea typeface="Verdana"/>
          <a:cs typeface="Verdana"/>
          <a:sym typeface="Verdana"/>
        </a:defRPr>
      </a:lvl8pPr>
      <a:lvl9pPr marL="3975100" marR="0" indent="-317500" algn="l" defTabSz="914400" rtl="0" latinLnBrk="0">
        <a:lnSpc>
          <a:spcPct val="100000"/>
        </a:lnSpc>
        <a:spcBef>
          <a:spcPts val="1000"/>
        </a:spcBef>
        <a:spcAft>
          <a:spcPts val="0"/>
        </a:spcAft>
        <a:buClrTx/>
        <a:buSzPct val="100000"/>
        <a:buFont typeface="Arial"/>
        <a:buChar char="•"/>
        <a:tabLst/>
        <a:defRPr sz="2500" b="0" i="0" u="none" strike="noStrike" cap="none" spc="0" baseline="0">
          <a:solidFill>
            <a:srgbClr val="000000"/>
          </a:solidFill>
          <a:uFillTx/>
          <a:latin typeface="Verdana"/>
          <a:ea typeface="Verdana"/>
          <a:cs typeface="Verdana"/>
          <a:sym typeface="Verdana"/>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creativecommons.org/licenses/by-sa/4.0/"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owasp.org/www-project-top-ten/"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6.t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hyperlink" Target="https://nvd.nist.gov/vuln/detail/CVE-2021-44228"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thehackernews.com/2021/12/extremely-critical-log4j-vulnerability.html" TargetMode="External"/><Relationship Id="rId5" Type="http://schemas.openxmlformats.org/officeDocument/2006/relationships/image" Target="../media/image13.png"/><Relationship Id="rId4" Type="http://schemas.openxmlformats.org/officeDocument/2006/relationships/hyperlink" Target="https://duo.com/decipher/apt41-compromised-six-state-government-network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hyperlink" Target="https://lgtm.com/" TargetMode="Externa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amazon.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3.jpeg"/><Relationship Id="rId4" Type="http://schemas.openxmlformats.org/officeDocument/2006/relationships/hyperlink" Target="http://amazon.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amazon.com"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s://www.theverge.com/2021/1/26/22248631/solarwinds-hack-cybersecurity-us-menn-decoder-podcast" TargetMode="External"/><Relationship Id="rId5" Type="http://schemas.openxmlformats.org/officeDocument/2006/relationships/hyperlink" Target="https://eslint.org/blog/2018/07/postmortem-for-malicious-package-publishes" TargetMode="External"/><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arxiv.org/abs/2112.10165"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arxiv.org/abs/2112.10165"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hyperlink" Target="https://auth0.com/"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link.springer.com/article/10.1007/s10664-021-10109-y"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CS 4530 &amp; CS 5500…"/>
          <p:cNvSpPr txBox="1">
            <a:spLocks noGrp="1"/>
          </p:cNvSpPr>
          <p:nvPr>
            <p:ph type="ctrTitle"/>
          </p:nvPr>
        </p:nvSpPr>
        <p:spPr>
          <a:prstGeom prst="rect">
            <a:avLst/>
          </a:prstGeom>
        </p:spPr>
        <p:txBody>
          <a:bodyPr/>
          <a:lstStyle/>
          <a:p>
            <a:r>
              <a:t>CS 4530: Fundamentals of Software Engineering</a:t>
            </a:r>
          </a:p>
          <a:p>
            <a:endParaRPr/>
          </a:p>
          <a:p>
            <a:r>
              <a:t>Module 15: Software Engineering &amp; Security</a:t>
            </a:r>
          </a:p>
        </p:txBody>
      </p:sp>
      <p:sp>
        <p:nvSpPr>
          <p:cNvPr id="60" name="Jonathan Bell, John Boyland, Mitch Wand…"/>
          <p:cNvSpPr txBox="1">
            <a:spLocks noGrp="1"/>
          </p:cNvSpPr>
          <p:nvPr>
            <p:ph type="subTitle" sz="half" idx="1"/>
          </p:nvPr>
        </p:nvSpPr>
        <p:spPr>
          <a:prstGeom prst="rect">
            <a:avLst/>
          </a:prstGeom>
        </p:spPr>
        <p:txBody>
          <a:bodyPr/>
          <a:lstStyle/>
          <a:p>
            <a:pPr defTabSz="777240">
              <a:spcBef>
                <a:spcPts val="800"/>
              </a:spcBef>
              <a:defRPr sz="2125"/>
            </a:pPr>
            <a:r>
              <a:t>Adeel Bhutta, Jan Vitek and Mitch Wand</a:t>
            </a:r>
          </a:p>
          <a:p>
            <a:pPr defTabSz="777240">
              <a:spcBef>
                <a:spcPts val="800"/>
              </a:spcBef>
              <a:defRPr sz="2125"/>
            </a:pPr>
            <a:r>
              <a:t>Khoury College of Computer Sciences</a:t>
            </a:r>
          </a:p>
          <a:p>
            <a:pPr defTabSz="777240">
              <a:spcBef>
                <a:spcPts val="800"/>
              </a:spcBef>
              <a:defRPr sz="2125"/>
            </a:pPr>
            <a:endParaRPr/>
          </a:p>
          <a:p>
            <a:pPr defTabSz="777240">
              <a:spcBef>
                <a:spcPts val="800"/>
              </a:spcBef>
              <a:defRPr sz="2125"/>
            </a:pPr>
            <a:r>
              <a:t>© 2023, released under </a:t>
            </a:r>
            <a:r>
              <a:rPr>
                <a:hlinkClick r:id="rId2"/>
              </a:rPr>
              <a:t>CC BY-SA</a:t>
            </a:r>
          </a:p>
        </p:txBody>
      </p:sp>
      <p:sp>
        <p:nvSpPr>
          <p:cNvPr id="61" name="Slide Number"/>
          <p:cNvSpPr txBox="1">
            <a:spLocks noGrp="1"/>
          </p:cNvSpPr>
          <p:nvPr>
            <p:ph type="sldNum" sz="quarter" idx="2"/>
          </p:nvPr>
        </p:nvSpPr>
        <p:spPr>
          <a:xfrm>
            <a:off x="11172418" y="6414760"/>
            <a:ext cx="181382"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a:t>
            </a:fld>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OWASP Top Security Risks"/>
          <p:cNvSpPr txBox="1">
            <a:spLocks noGrp="1"/>
          </p:cNvSpPr>
          <p:nvPr>
            <p:ph type="title"/>
          </p:nvPr>
        </p:nvSpPr>
        <p:spPr>
          <a:prstGeom prst="rect">
            <a:avLst/>
          </a:prstGeom>
        </p:spPr>
        <p:txBody>
          <a:bodyPr/>
          <a:lstStyle/>
          <a:p>
            <a:r>
              <a:t>Top vulnerabilities</a:t>
            </a:r>
          </a:p>
        </p:txBody>
      </p:sp>
      <p:sp>
        <p:nvSpPr>
          <p:cNvPr id="110" name="All 10: https://owasp.org/www-project-top-ten/"/>
          <p:cNvSpPr txBox="1">
            <a:spLocks noGrp="1"/>
          </p:cNvSpPr>
          <p:nvPr>
            <p:ph type="body" idx="1"/>
          </p:nvPr>
        </p:nvSpPr>
        <p:spPr>
          <a:prstGeom prst="rect">
            <a:avLst/>
          </a:prstGeom>
        </p:spPr>
        <p:txBody>
          <a:bodyPr/>
          <a:lstStyle/>
          <a:p>
            <a:r>
              <a:t>From OWASP (more at </a:t>
            </a:r>
            <a:r>
              <a:rPr>
                <a:hlinkClick r:id="rId3"/>
              </a:rPr>
              <a:t>https://owasp.org/www-project-top-ten/</a:t>
            </a:r>
            <a:r>
              <a:t>)</a:t>
            </a:r>
          </a:p>
          <a:p>
            <a:pPr lvl="1"/>
            <a:r>
              <a:t>Broken authentication + access control</a:t>
            </a:r>
          </a:p>
          <a:p>
            <a:pPr lvl="1"/>
            <a:r>
              <a:t>Cryptographic failures</a:t>
            </a:r>
          </a:p>
          <a:p>
            <a:pPr lvl="1"/>
            <a:r>
              <a:t>Code injection</a:t>
            </a:r>
          </a:p>
          <a:p>
            <a:pPr lvl="1"/>
            <a:r>
              <a:t>Weakly protected sensitive data</a:t>
            </a:r>
          </a:p>
          <a:p>
            <a:pPr lvl="1"/>
            <a:r>
              <a:t>Using components with known vulnerabilities</a:t>
            </a:r>
          </a:p>
        </p:txBody>
      </p:sp>
      <p:sp>
        <p:nvSpPr>
          <p:cNvPr id="111"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10</a:t>
            </a:fld>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Title 1"/>
          <p:cNvSpPr txBox="1">
            <a:spLocks noGrp="1"/>
          </p:cNvSpPr>
          <p:nvPr>
            <p:ph type="title"/>
          </p:nvPr>
        </p:nvSpPr>
        <p:spPr>
          <a:prstGeom prst="rect">
            <a:avLst/>
          </a:prstGeom>
        </p:spPr>
        <p:txBody>
          <a:bodyPr/>
          <a:lstStyle/>
          <a:p>
            <a:r>
              <a:t>Sample vulnerabilities</a:t>
            </a:r>
          </a:p>
        </p:txBody>
      </p:sp>
      <p:sp>
        <p:nvSpPr>
          <p:cNvPr id="116" name="Text Placeholder 2"/>
          <p:cNvSpPr txBox="1">
            <a:spLocks noGrp="1"/>
          </p:cNvSpPr>
          <p:nvPr>
            <p:ph type="body" idx="1"/>
          </p:nvPr>
        </p:nvSpPr>
        <p:spPr>
          <a:prstGeom prst="rect">
            <a:avLst/>
          </a:prstGeom>
        </p:spPr>
        <p:txBody>
          <a:bodyPr/>
          <a:lstStyle/>
          <a:p>
            <a:pPr lvl="1"/>
            <a:r>
              <a:t>Untrusted environments </a:t>
            </a:r>
          </a:p>
          <a:p>
            <a:pPr lvl="1"/>
            <a:r>
              <a:t>Untrusted Inputs</a:t>
            </a:r>
          </a:p>
          <a:p>
            <a:pPr lvl="1"/>
            <a:r>
              <a:t>Bad authentication </a:t>
            </a:r>
          </a:p>
          <a:p>
            <a:pPr lvl="1"/>
            <a:r>
              <a:t>Malicious software</a:t>
            </a:r>
          </a:p>
          <a:p>
            <a:pPr marL="0" lvl="1" indent="228600">
              <a:buSzTx/>
              <a:buFontTx/>
              <a:buNone/>
            </a:pPr>
            <a:r>
              <a:t>Recurring theme: No silver bullet</a:t>
            </a:r>
          </a:p>
        </p:txBody>
      </p:sp>
      <p:sp>
        <p:nvSpPr>
          <p:cNvPr id="117"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11</a:t>
            </a:fld>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Example: Client/server application"/>
          <p:cNvSpPr txBox="1">
            <a:spLocks noGrp="1"/>
          </p:cNvSpPr>
          <p:nvPr>
            <p:ph type="title"/>
          </p:nvPr>
        </p:nvSpPr>
        <p:spPr>
          <a:prstGeom prst="rect">
            <a:avLst/>
          </a:prstGeom>
        </p:spPr>
        <p:txBody>
          <a:bodyPr/>
          <a:lstStyle/>
          <a:p>
            <a:r>
              <a:t>Untrusted environment</a:t>
            </a:r>
          </a:p>
        </p:txBody>
      </p:sp>
      <p:sp>
        <p:nvSpPr>
          <p:cNvPr id="122" name="Authentication"/>
          <p:cNvSpPr txBox="1">
            <a:spLocks noGrp="1"/>
          </p:cNvSpPr>
          <p:nvPr>
            <p:ph type="body" idx="1"/>
          </p:nvPr>
        </p:nvSpPr>
        <p:spPr>
          <a:prstGeom prst="rect">
            <a:avLst/>
          </a:prstGeom>
        </p:spPr>
        <p:txBody>
          <a:bodyPr/>
          <a:lstStyle/>
          <a:p>
            <a:r>
              <a:rPr dirty="0"/>
              <a:t>Should authentication code in a web application run in the browser?</a:t>
            </a:r>
          </a:p>
          <a:p>
            <a:endParaRPr dirty="0"/>
          </a:p>
          <a:p>
            <a:pPr defTabSz="457200">
              <a:lnSpc>
                <a:spcPct val="100000"/>
              </a:lnSpc>
              <a:spcBef>
                <a:spcPts val="0"/>
              </a:spcBef>
              <a:defRPr sz="3100" b="1">
                <a:solidFill>
                  <a:srgbClr val="011480"/>
                </a:solidFill>
                <a:latin typeface="Courier"/>
                <a:ea typeface="Courier"/>
                <a:cs typeface="Courier"/>
                <a:sym typeface="Courier"/>
              </a:defRPr>
            </a:pPr>
            <a:r>
              <a:rPr dirty="0"/>
              <a:t>function </a:t>
            </a:r>
            <a:r>
              <a:rPr b="0" dirty="0" err="1">
                <a:solidFill>
                  <a:srgbClr val="000000"/>
                </a:solidFill>
              </a:rPr>
              <a:t>checkPassword</a:t>
            </a:r>
            <a:r>
              <a:rPr b="0" dirty="0">
                <a:solidFill>
                  <a:srgbClr val="000000"/>
                </a:solidFill>
              </a:rPr>
              <a:t>(</a:t>
            </a:r>
            <a:r>
              <a:rPr b="0" dirty="0" err="1">
                <a:solidFill>
                  <a:srgbClr val="000000"/>
                </a:solidFill>
              </a:rPr>
              <a:t>pwd</a:t>
            </a:r>
            <a:r>
              <a:rPr b="0" dirty="0">
                <a:solidFill>
                  <a:srgbClr val="000000"/>
                </a:solidFill>
              </a:rPr>
              <a:t>: </a:t>
            </a:r>
            <a:r>
              <a:rPr dirty="0"/>
              <a:t>string</a:t>
            </a:r>
            <a:r>
              <a:rPr b="0" dirty="0">
                <a:solidFill>
                  <a:srgbClr val="000000"/>
                </a:solidFill>
              </a:rPr>
              <a:t>){</a:t>
            </a:r>
            <a:endParaRPr dirty="0">
              <a:solidFill>
                <a:srgbClr val="000000"/>
              </a:solidFill>
            </a:endParaRPr>
          </a:p>
          <a:p>
            <a:pPr defTabSz="457200">
              <a:lnSpc>
                <a:spcPct val="100000"/>
              </a:lnSpc>
              <a:spcBef>
                <a:spcPts val="0"/>
              </a:spcBef>
              <a:defRPr sz="3100">
                <a:latin typeface="Courier"/>
                <a:ea typeface="Courier"/>
                <a:cs typeface="Courier"/>
                <a:sym typeface="Courier"/>
              </a:defRPr>
            </a:pPr>
            <a:r>
              <a:rPr dirty="0"/>
              <a:t>  </a:t>
            </a:r>
            <a:r>
              <a:rPr b="1" dirty="0">
                <a:solidFill>
                  <a:srgbClr val="011480"/>
                </a:solidFill>
              </a:rPr>
              <a:t>return </a:t>
            </a:r>
            <a:r>
              <a:rPr dirty="0" err="1"/>
              <a:t>pwd</a:t>
            </a:r>
            <a:r>
              <a:rPr dirty="0"/>
              <a:t> === </a:t>
            </a:r>
            <a:r>
              <a:rPr b="1" dirty="0">
                <a:solidFill>
                  <a:srgbClr val="018001"/>
                </a:solidFill>
              </a:rPr>
              <a:t>'</a:t>
            </a:r>
            <a:r>
              <a:rPr b="1" dirty="0" err="1">
                <a:solidFill>
                  <a:srgbClr val="018001"/>
                </a:solidFill>
              </a:rPr>
              <a:t>letmein</a:t>
            </a:r>
            <a:r>
              <a:rPr b="1" dirty="0">
                <a:solidFill>
                  <a:srgbClr val="018001"/>
                </a:solidFill>
              </a:rPr>
              <a:t>'</a:t>
            </a:r>
          </a:p>
          <a:p>
            <a:pPr defTabSz="457200">
              <a:lnSpc>
                <a:spcPct val="100000"/>
              </a:lnSpc>
              <a:spcBef>
                <a:spcPts val="0"/>
              </a:spcBef>
              <a:defRPr sz="3100">
                <a:latin typeface="Courier"/>
                <a:ea typeface="Courier"/>
                <a:cs typeface="Courier"/>
                <a:sym typeface="Courier"/>
              </a:defRPr>
            </a:pPr>
            <a:r>
              <a:rPr dirty="0"/>
              <a:t>}</a:t>
            </a:r>
          </a:p>
        </p:txBody>
      </p:sp>
      <p:sp>
        <p:nvSpPr>
          <p:cNvPr id="123"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12</a:t>
            </a:fld>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Example: Client/server application"/>
          <p:cNvSpPr txBox="1">
            <a:spLocks noGrp="1"/>
          </p:cNvSpPr>
          <p:nvPr>
            <p:ph type="title"/>
          </p:nvPr>
        </p:nvSpPr>
        <p:spPr>
          <a:prstGeom prst="rect">
            <a:avLst/>
          </a:prstGeom>
        </p:spPr>
        <p:txBody>
          <a:bodyPr/>
          <a:lstStyle/>
          <a:p>
            <a:r>
              <a:t>Untrusted environment</a:t>
            </a:r>
          </a:p>
        </p:txBody>
      </p:sp>
      <p:sp>
        <p:nvSpPr>
          <p:cNvPr id="128" name="function checkPassword(inputPassword: string){…"/>
          <p:cNvSpPr txBox="1"/>
          <p:nvPr/>
        </p:nvSpPr>
        <p:spPr>
          <a:xfrm>
            <a:off x="7421117" y="2454937"/>
            <a:ext cx="4175954" cy="736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spAutoFit/>
          </a:bodyPr>
          <a:lstStyle/>
          <a:p>
            <a:pPr algn="l" defTabSz="457200">
              <a:defRPr sz="1500" b="1">
                <a:solidFill>
                  <a:srgbClr val="011480"/>
                </a:solidFill>
                <a:latin typeface="Courier"/>
                <a:ea typeface="Courier"/>
                <a:cs typeface="Courier"/>
                <a:sym typeface="Courier"/>
              </a:defRPr>
            </a:pPr>
            <a:r>
              <a:t>function </a:t>
            </a:r>
            <a:r>
              <a:rPr b="0">
                <a:solidFill>
                  <a:srgbClr val="000000"/>
                </a:solidFill>
              </a:rPr>
              <a:t>checkPassword(pwd: </a:t>
            </a:r>
            <a:r>
              <a:t>string</a:t>
            </a:r>
            <a:r>
              <a:rPr b="0">
                <a:solidFill>
                  <a:srgbClr val="000000"/>
                </a:solidFill>
              </a:rPr>
              <a:t>){</a:t>
            </a:r>
            <a:endParaRPr>
              <a:solidFill>
                <a:srgbClr val="000000"/>
              </a:solidFill>
            </a:endParaRPr>
          </a:p>
          <a:p>
            <a:pPr algn="l" defTabSz="457200">
              <a:defRPr sz="1500">
                <a:latin typeface="Courier"/>
                <a:ea typeface="Courier"/>
                <a:cs typeface="Courier"/>
                <a:sym typeface="Courier"/>
              </a:defRPr>
            </a:pPr>
            <a:r>
              <a:t>  </a:t>
            </a:r>
            <a:r>
              <a:rPr b="1">
                <a:solidFill>
                  <a:srgbClr val="011480"/>
                </a:solidFill>
              </a:rPr>
              <a:t>return </a:t>
            </a:r>
            <a:r>
              <a:t>pwd === </a:t>
            </a:r>
            <a:r>
              <a:rPr b="1">
                <a:solidFill>
                  <a:srgbClr val="018001"/>
                </a:solidFill>
              </a:rPr>
              <a:t>'letmein'</a:t>
            </a:r>
          </a:p>
          <a:p>
            <a:pPr algn="l" defTabSz="457200">
              <a:defRPr sz="1500">
                <a:latin typeface="Courier"/>
                <a:ea typeface="Courier"/>
                <a:cs typeface="Courier"/>
                <a:sym typeface="Courier"/>
              </a:defRPr>
            </a:pPr>
            <a:r>
              <a:t>}</a:t>
            </a:r>
          </a:p>
        </p:txBody>
      </p:sp>
      <p:grpSp>
        <p:nvGrpSpPr>
          <p:cNvPr id="131" name="Frontend"/>
          <p:cNvGrpSpPr/>
          <p:nvPr/>
        </p:nvGrpSpPr>
        <p:grpSpPr>
          <a:xfrm>
            <a:off x="5388162" y="2314054"/>
            <a:ext cx="1415675" cy="775658"/>
            <a:chOff x="0" y="0"/>
            <a:chExt cx="1415673" cy="775656"/>
          </a:xfrm>
        </p:grpSpPr>
        <p:sp>
          <p:nvSpPr>
            <p:cNvPr id="129" name="Rectangle"/>
            <p:cNvSpPr/>
            <p:nvPr/>
          </p:nvSpPr>
          <p:spPr>
            <a:xfrm>
              <a:off x="0" y="-1"/>
              <a:ext cx="1415674" cy="775658"/>
            </a:xfrm>
            <a:prstGeom prst="rect">
              <a:avLst/>
            </a:prstGeom>
            <a:solidFill>
              <a:srgbClr val="34A5DA"/>
            </a:solidFill>
            <a:ln w="12700" cap="flat">
              <a:noFill/>
              <a:miter lim="400000"/>
            </a:ln>
            <a:effectLst/>
          </p:spPr>
          <p:txBody>
            <a:bodyPr wrap="square" lIns="25400" tIns="25400" rIns="25400" bIns="25400" numCol="1" anchor="ctr">
              <a:noAutofit/>
            </a:bodyPr>
            <a:lstStyle/>
            <a:p>
              <a:pPr defTabSz="412750">
                <a:defRPr sz="1600">
                  <a:solidFill>
                    <a:srgbClr val="FFFFFF"/>
                  </a:solidFill>
                  <a:latin typeface="Helvetica Neue Medium"/>
                  <a:ea typeface="Helvetica Neue Medium"/>
                  <a:cs typeface="Helvetica Neue Medium"/>
                  <a:sym typeface="Helvetica Neue Medium"/>
                </a:defRPr>
              </a:pPr>
              <a:endParaRPr/>
            </a:p>
          </p:txBody>
        </p:sp>
        <p:sp>
          <p:nvSpPr>
            <p:cNvPr id="130" name="Frontend"/>
            <p:cNvSpPr txBox="1"/>
            <p:nvPr/>
          </p:nvSpPr>
          <p:spPr>
            <a:xfrm>
              <a:off x="0" y="244725"/>
              <a:ext cx="1415674" cy="28620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spAutoFit/>
            </a:bodyPr>
            <a:lstStyle>
              <a:lvl1pPr defTabSz="412750">
                <a:defRPr sz="1600">
                  <a:solidFill>
                    <a:srgbClr val="FFFFFF"/>
                  </a:solidFill>
                  <a:latin typeface="Helvetica Neue Medium"/>
                  <a:ea typeface="Helvetica Neue Medium"/>
                  <a:cs typeface="Helvetica Neue Medium"/>
                  <a:sym typeface="Helvetica Neue Medium"/>
                </a:defRPr>
              </a:lvl1pPr>
            </a:lstStyle>
            <a:p>
              <a:r>
                <a:t>Frontend</a:t>
              </a:r>
            </a:p>
          </p:txBody>
        </p:sp>
      </p:grpSp>
      <p:grpSp>
        <p:nvGrpSpPr>
          <p:cNvPr id="134" name="Backend"/>
          <p:cNvGrpSpPr/>
          <p:nvPr/>
        </p:nvGrpSpPr>
        <p:grpSpPr>
          <a:xfrm>
            <a:off x="5475996" y="4320293"/>
            <a:ext cx="1415675" cy="775657"/>
            <a:chOff x="0" y="0"/>
            <a:chExt cx="1415673" cy="775655"/>
          </a:xfrm>
        </p:grpSpPr>
        <p:sp>
          <p:nvSpPr>
            <p:cNvPr id="132" name="Rectangle"/>
            <p:cNvSpPr/>
            <p:nvPr/>
          </p:nvSpPr>
          <p:spPr>
            <a:xfrm>
              <a:off x="0" y="0"/>
              <a:ext cx="1415674" cy="775656"/>
            </a:xfrm>
            <a:prstGeom prst="rect">
              <a:avLst/>
            </a:prstGeom>
            <a:solidFill>
              <a:srgbClr val="0A52B1"/>
            </a:solidFill>
            <a:ln w="12700" cap="flat">
              <a:noFill/>
              <a:miter lim="400000"/>
            </a:ln>
            <a:effectLst/>
          </p:spPr>
          <p:txBody>
            <a:bodyPr wrap="square" lIns="25400" tIns="25400" rIns="25400" bIns="25400" numCol="1" anchor="ctr">
              <a:noAutofit/>
            </a:bodyPr>
            <a:lstStyle/>
            <a:p>
              <a:pPr defTabSz="412750">
                <a:defRPr sz="1600">
                  <a:solidFill>
                    <a:srgbClr val="FFFFFF"/>
                  </a:solidFill>
                  <a:latin typeface="Helvetica Neue Medium"/>
                  <a:ea typeface="Helvetica Neue Medium"/>
                  <a:cs typeface="Helvetica Neue Medium"/>
                  <a:sym typeface="Helvetica Neue Medium"/>
                </a:defRPr>
              </a:pPr>
              <a:endParaRPr/>
            </a:p>
          </p:txBody>
        </p:sp>
        <p:sp>
          <p:nvSpPr>
            <p:cNvPr id="133" name="Backend"/>
            <p:cNvSpPr txBox="1"/>
            <p:nvPr/>
          </p:nvSpPr>
          <p:spPr>
            <a:xfrm>
              <a:off x="0" y="244725"/>
              <a:ext cx="1415674" cy="28620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spAutoFit/>
            </a:bodyPr>
            <a:lstStyle>
              <a:lvl1pPr defTabSz="412750">
                <a:defRPr sz="1600">
                  <a:solidFill>
                    <a:srgbClr val="FFFFFF"/>
                  </a:solidFill>
                  <a:latin typeface="Helvetica Neue Medium"/>
                  <a:ea typeface="Helvetica Neue Medium"/>
                  <a:cs typeface="Helvetica Neue Medium"/>
                  <a:sym typeface="Helvetica Neue Medium"/>
                </a:defRPr>
              </a:lvl1pPr>
            </a:lstStyle>
            <a:p>
              <a:r>
                <a:t>Backend</a:t>
              </a:r>
            </a:p>
          </p:txBody>
        </p:sp>
      </p:grpSp>
      <p:sp>
        <p:nvSpPr>
          <p:cNvPr id="135" name="Line"/>
          <p:cNvSpPr/>
          <p:nvPr/>
        </p:nvSpPr>
        <p:spPr>
          <a:xfrm>
            <a:off x="3350452" y="3756245"/>
            <a:ext cx="5491096" cy="1"/>
          </a:xfrm>
          <a:prstGeom prst="line">
            <a:avLst/>
          </a:prstGeom>
          <a:ln w="25400">
            <a:solidFill>
              <a:srgbClr val="F14C0E"/>
            </a:solidFill>
            <a:custDash>
              <a:ds d="600000" sp="600000"/>
            </a:custDash>
            <a:miter lim="400000"/>
          </a:ln>
        </p:spPr>
        <p:txBody>
          <a:bodyPr lIns="22859" tIns="22859" rIns="22859" bIns="22859"/>
          <a:lstStyle/>
          <a:p>
            <a:pPr>
              <a:defRPr>
                <a:solidFill>
                  <a:srgbClr val="5E5E5E"/>
                </a:solidFill>
                <a:latin typeface="+mj-lt"/>
                <a:ea typeface="+mj-ea"/>
                <a:cs typeface="+mj-cs"/>
                <a:sym typeface="Helvetica Neue"/>
              </a:defRPr>
            </a:pPr>
            <a:endParaRPr/>
          </a:p>
        </p:txBody>
      </p:sp>
      <p:sp>
        <p:nvSpPr>
          <p:cNvPr id="136" name="Trust boundary"/>
          <p:cNvSpPr txBox="1"/>
          <p:nvPr/>
        </p:nvSpPr>
        <p:spPr>
          <a:xfrm>
            <a:off x="1755281" y="3613142"/>
            <a:ext cx="1520242" cy="2862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defRPr sz="1600" b="1">
                <a:latin typeface="+mj-lt"/>
                <a:ea typeface="+mj-ea"/>
                <a:cs typeface="+mj-cs"/>
                <a:sym typeface="Helvetica Neue"/>
              </a:defRPr>
            </a:lvl1pPr>
          </a:lstStyle>
          <a:p>
            <a:r>
              <a:t>Trust boundary</a:t>
            </a:r>
          </a:p>
        </p:txBody>
      </p:sp>
      <p:sp>
        <p:nvSpPr>
          <p:cNvPr id="137" name="We control this side"/>
          <p:cNvSpPr txBox="1"/>
          <p:nvPr/>
        </p:nvSpPr>
        <p:spPr>
          <a:xfrm>
            <a:off x="4949444" y="3909245"/>
            <a:ext cx="2293113" cy="3484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defRPr sz="2000">
                <a:solidFill>
                  <a:srgbClr val="5E5E5E"/>
                </a:solidFill>
                <a:latin typeface="+mj-lt"/>
                <a:ea typeface="+mj-ea"/>
                <a:cs typeface="+mj-cs"/>
                <a:sym typeface="Helvetica Neue"/>
              </a:defRPr>
            </a:lvl1pPr>
          </a:lstStyle>
          <a:p>
            <a:r>
              <a:t>We control this side</a:t>
            </a:r>
          </a:p>
        </p:txBody>
      </p:sp>
      <p:sp>
        <p:nvSpPr>
          <p:cNvPr id="138" name="Users might be malicious"/>
          <p:cNvSpPr txBox="1"/>
          <p:nvPr/>
        </p:nvSpPr>
        <p:spPr>
          <a:xfrm>
            <a:off x="5133116" y="3237739"/>
            <a:ext cx="2215961" cy="2613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defRPr sz="1500">
                <a:solidFill>
                  <a:srgbClr val="5E5E5E"/>
                </a:solidFill>
                <a:latin typeface="+mj-lt"/>
                <a:ea typeface="+mj-ea"/>
                <a:cs typeface="+mj-cs"/>
                <a:sym typeface="Helvetica Neue"/>
              </a:defRPr>
            </a:lvl1pPr>
          </a:lstStyle>
          <a:p>
            <a:r>
              <a:t>Users might be malicious</a:t>
            </a:r>
          </a:p>
        </p:txBody>
      </p:sp>
      <p:sp>
        <p:nvSpPr>
          <p:cNvPr id="139" name="TextBox 1"/>
          <p:cNvSpPr txBox="1"/>
          <p:nvPr/>
        </p:nvSpPr>
        <p:spPr>
          <a:xfrm>
            <a:off x="675756" y="5137477"/>
            <a:ext cx="3793788" cy="967233"/>
          </a:xfrm>
          <a:prstGeom prst="rect">
            <a:avLst/>
          </a:prstGeom>
          <a:solidFill>
            <a:srgbClr val="A0E886"/>
          </a:solidFill>
          <a:ln w="12700">
            <a:solidFill>
              <a:srgbClr val="0076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spAutoFit/>
          </a:bodyPr>
          <a:lstStyle>
            <a:lvl1pPr>
              <a:defRPr sz="3000">
                <a:solidFill>
                  <a:srgbClr val="5E5E5E"/>
                </a:solidFill>
                <a:latin typeface="+mj-lt"/>
                <a:ea typeface="+mj-ea"/>
                <a:cs typeface="+mj-cs"/>
                <a:sym typeface="Helvetica Neue"/>
              </a:defRPr>
            </a:lvl1pPr>
          </a:lstStyle>
          <a:p>
            <a:r>
              <a:t>Fix: Move code to back end (duh!)</a:t>
            </a:r>
          </a:p>
        </p:txBody>
      </p:sp>
      <p:pic>
        <p:nvPicPr>
          <p:cNvPr id="140" name="Picture 2" descr="Picture 2"/>
          <p:cNvPicPr>
            <a:picLocks noChangeAspect="1"/>
          </p:cNvPicPr>
          <p:nvPr/>
        </p:nvPicPr>
        <p:blipFill>
          <a:blip r:embed="rId3"/>
          <a:stretch>
            <a:fillRect/>
          </a:stretch>
        </p:blipFill>
        <p:spPr>
          <a:xfrm>
            <a:off x="3874237" y="1971172"/>
            <a:ext cx="1114426" cy="1538289"/>
          </a:xfrm>
          <a:prstGeom prst="rect">
            <a:avLst/>
          </a:prstGeom>
          <a:ln w="12700">
            <a:miter lim="400000"/>
          </a:ln>
        </p:spPr>
      </p:pic>
      <p:sp>
        <p:nvSpPr>
          <p:cNvPr id="141" name="TextBox 2"/>
          <p:cNvSpPr txBox="1"/>
          <p:nvPr/>
        </p:nvSpPr>
        <p:spPr>
          <a:xfrm>
            <a:off x="496702" y="1842526"/>
            <a:ext cx="3200401" cy="1542543"/>
          </a:xfrm>
          <a:prstGeom prst="rect">
            <a:avLst/>
          </a:prstGeom>
          <a:solidFill>
            <a:srgbClr val="FFE884"/>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spAutoFit/>
          </a:bodyPr>
          <a:lstStyle>
            <a:lvl1pPr>
              <a:defRPr sz="3600">
                <a:solidFill>
                  <a:srgbClr val="5E5E5E"/>
                </a:solidFill>
                <a:latin typeface="Chiller"/>
                <a:ea typeface="Chiller"/>
                <a:cs typeface="Chiller"/>
                <a:sym typeface="Chiller"/>
              </a:defRPr>
            </a:lvl1pPr>
          </a:lstStyle>
          <a:p>
            <a:r>
              <a:t>Curses! Foiled Again!</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1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path" presetSubtype="0" accel="50000" decel="50000" fill="hold" nodeType="clickEffect">
                                  <p:stCondLst>
                                    <p:cond delay="0"/>
                                  </p:stCondLst>
                                  <p:childTnLst>
                                    <p:animMotion origin="layout" path="M 0.000000 0.000000 L 0.003453 0.337044" pathEditMode="relative">
                                      <p:cBhvr>
                                        <p:cTn id="14" dur="2000" fill="hold"/>
                                        <p:tgtEl>
                                          <p:spTgt spid="128"/>
                                        </p:tgtEl>
                                        <p:attrNameLst>
                                          <p:attrName>ppt_x</p:attrName>
                                          <p:attrName>ppt_y</p:attrName>
                                        </p:attrNameLst>
                                      </p:cBhvr>
                                    </p:animMotion>
                                  </p:childTnLst>
                                </p:cTn>
                              </p:par>
                            </p:childTnLst>
                          </p:cTn>
                        </p:par>
                        <p:par>
                          <p:cTn id="15" fill="hold">
                            <p:stCondLst>
                              <p:cond delay="2000"/>
                            </p:stCondLst>
                            <p:childTnLst>
                              <p:par>
                                <p:cTn id="16" presetID="1" presetClass="entr" presetSubtype="0" fill="hold" grpId="4" nodeType="afterEffect">
                                  <p:stCondLst>
                                    <p:cond delay="0"/>
                                  </p:stCondLst>
                                  <p:iterate>
                                    <p:tmAbs val="0"/>
                                  </p:iterate>
                                  <p:childTnLst>
                                    <p:set>
                                      <p:cBhvr>
                                        <p:cTn id="17" fill="hold"/>
                                        <p:tgtEl>
                                          <p:spTgt spid="1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2" animBg="1" advAuto="0"/>
      <p:bldP spid="140" grpId="1" animBg="1" advAuto="0"/>
      <p:bldP spid="141" grpId="4"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Title 1"/>
          <p:cNvSpPr txBox="1">
            <a:spLocks noGrp="1"/>
          </p:cNvSpPr>
          <p:nvPr>
            <p:ph type="title"/>
          </p:nvPr>
        </p:nvSpPr>
        <p:spPr>
          <a:prstGeom prst="rect">
            <a:avLst/>
          </a:prstGeom>
        </p:spPr>
        <p:txBody>
          <a:bodyPr/>
          <a:lstStyle/>
          <a:p>
            <a:r>
              <a:t>Untrusted environment</a:t>
            </a:r>
          </a:p>
        </p:txBody>
      </p:sp>
      <p:sp>
        <p:nvSpPr>
          <p:cNvPr id="146" name="Text Placeholder 2"/>
          <p:cNvSpPr txBox="1">
            <a:spLocks noGrp="1"/>
          </p:cNvSpPr>
          <p:nvPr>
            <p:ph type="body" sz="quarter" idx="1"/>
          </p:nvPr>
        </p:nvSpPr>
        <p:spPr>
          <a:xfrm>
            <a:off x="335732" y="943371"/>
            <a:ext cx="11696203" cy="775658"/>
          </a:xfrm>
          <a:prstGeom prst="rect">
            <a:avLst/>
          </a:prstGeom>
        </p:spPr>
        <p:txBody>
          <a:bodyPr/>
          <a:lstStyle/>
          <a:p>
            <a:r>
              <a:t>Access controls to database</a:t>
            </a:r>
          </a:p>
        </p:txBody>
      </p:sp>
      <p:sp>
        <p:nvSpPr>
          <p:cNvPr id="147"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14</a:t>
            </a:fld>
            <a:endParaRPr/>
          </a:p>
        </p:txBody>
      </p:sp>
      <p:grpSp>
        <p:nvGrpSpPr>
          <p:cNvPr id="150" name="Frontend"/>
          <p:cNvGrpSpPr/>
          <p:nvPr/>
        </p:nvGrpSpPr>
        <p:grpSpPr>
          <a:xfrm>
            <a:off x="5388162" y="2509652"/>
            <a:ext cx="1415675" cy="775657"/>
            <a:chOff x="0" y="0"/>
            <a:chExt cx="1415673" cy="775656"/>
          </a:xfrm>
        </p:grpSpPr>
        <p:sp>
          <p:nvSpPr>
            <p:cNvPr id="148" name="Rectangle"/>
            <p:cNvSpPr/>
            <p:nvPr/>
          </p:nvSpPr>
          <p:spPr>
            <a:xfrm>
              <a:off x="0" y="-1"/>
              <a:ext cx="1415674" cy="775658"/>
            </a:xfrm>
            <a:prstGeom prst="rect">
              <a:avLst/>
            </a:prstGeom>
            <a:solidFill>
              <a:srgbClr val="34A5DA"/>
            </a:solidFill>
            <a:ln w="12700" cap="flat">
              <a:noFill/>
              <a:miter lim="400000"/>
            </a:ln>
            <a:effectLst/>
          </p:spPr>
          <p:txBody>
            <a:bodyPr wrap="square" lIns="25400" tIns="25400" rIns="25400" bIns="25400" numCol="1" anchor="ctr">
              <a:noAutofit/>
            </a:bodyPr>
            <a:lstStyle/>
            <a:p>
              <a:pPr defTabSz="412750">
                <a:defRPr sz="1600">
                  <a:solidFill>
                    <a:srgbClr val="FFFFFF"/>
                  </a:solidFill>
                  <a:latin typeface="Helvetica Neue Medium"/>
                  <a:ea typeface="Helvetica Neue Medium"/>
                  <a:cs typeface="Helvetica Neue Medium"/>
                  <a:sym typeface="Helvetica Neue Medium"/>
                </a:defRPr>
              </a:pPr>
              <a:endParaRPr/>
            </a:p>
          </p:txBody>
        </p:sp>
        <p:sp>
          <p:nvSpPr>
            <p:cNvPr id="149" name="Frontend"/>
            <p:cNvSpPr txBox="1"/>
            <p:nvPr/>
          </p:nvSpPr>
          <p:spPr>
            <a:xfrm>
              <a:off x="0" y="244725"/>
              <a:ext cx="1415674" cy="28620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spAutoFit/>
            </a:bodyPr>
            <a:lstStyle>
              <a:lvl1pPr defTabSz="412750">
                <a:defRPr sz="1600">
                  <a:solidFill>
                    <a:srgbClr val="FFFFFF"/>
                  </a:solidFill>
                  <a:latin typeface="Helvetica Neue Medium"/>
                  <a:ea typeface="Helvetica Neue Medium"/>
                  <a:cs typeface="Helvetica Neue Medium"/>
                  <a:sym typeface="Helvetica Neue Medium"/>
                </a:defRPr>
              </a:lvl1pPr>
            </a:lstStyle>
            <a:p>
              <a:r>
                <a:t>Frontend</a:t>
              </a:r>
            </a:p>
          </p:txBody>
        </p:sp>
      </p:grpSp>
      <p:grpSp>
        <p:nvGrpSpPr>
          <p:cNvPr id="153" name="Backend"/>
          <p:cNvGrpSpPr/>
          <p:nvPr/>
        </p:nvGrpSpPr>
        <p:grpSpPr>
          <a:xfrm>
            <a:off x="5377785" y="4220762"/>
            <a:ext cx="1415674" cy="775657"/>
            <a:chOff x="0" y="0"/>
            <a:chExt cx="1415673" cy="775655"/>
          </a:xfrm>
        </p:grpSpPr>
        <p:sp>
          <p:nvSpPr>
            <p:cNvPr id="151" name="Rectangle"/>
            <p:cNvSpPr/>
            <p:nvPr/>
          </p:nvSpPr>
          <p:spPr>
            <a:xfrm>
              <a:off x="0" y="0"/>
              <a:ext cx="1415674" cy="775656"/>
            </a:xfrm>
            <a:prstGeom prst="rect">
              <a:avLst/>
            </a:prstGeom>
            <a:solidFill>
              <a:srgbClr val="0A52B1"/>
            </a:solidFill>
            <a:ln w="12700" cap="flat">
              <a:noFill/>
              <a:miter lim="400000"/>
            </a:ln>
            <a:effectLst/>
          </p:spPr>
          <p:txBody>
            <a:bodyPr wrap="square" lIns="25400" tIns="25400" rIns="25400" bIns="25400" numCol="1" anchor="ctr">
              <a:noAutofit/>
            </a:bodyPr>
            <a:lstStyle/>
            <a:p>
              <a:pPr defTabSz="412750">
                <a:defRPr sz="1600">
                  <a:solidFill>
                    <a:srgbClr val="FFFFFF"/>
                  </a:solidFill>
                  <a:latin typeface="Helvetica Neue Medium"/>
                  <a:ea typeface="Helvetica Neue Medium"/>
                  <a:cs typeface="Helvetica Neue Medium"/>
                  <a:sym typeface="Helvetica Neue Medium"/>
                </a:defRPr>
              </a:pPr>
              <a:endParaRPr/>
            </a:p>
          </p:txBody>
        </p:sp>
        <p:sp>
          <p:nvSpPr>
            <p:cNvPr id="152" name="Database"/>
            <p:cNvSpPr txBox="1"/>
            <p:nvPr/>
          </p:nvSpPr>
          <p:spPr>
            <a:xfrm>
              <a:off x="0" y="244725"/>
              <a:ext cx="1415674" cy="28620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spAutoFit/>
            </a:bodyPr>
            <a:lstStyle>
              <a:lvl1pPr defTabSz="412750">
                <a:defRPr sz="1600">
                  <a:solidFill>
                    <a:srgbClr val="FFFFFF"/>
                  </a:solidFill>
                  <a:latin typeface="Helvetica Neue Medium"/>
                  <a:ea typeface="Helvetica Neue Medium"/>
                  <a:cs typeface="Helvetica Neue Medium"/>
                  <a:sym typeface="Helvetica Neue Medium"/>
                </a:defRPr>
              </a:lvl1pPr>
            </a:lstStyle>
            <a:p>
              <a:r>
                <a:t>Database</a:t>
              </a:r>
            </a:p>
          </p:txBody>
        </p:sp>
      </p:grpSp>
      <p:pic>
        <p:nvPicPr>
          <p:cNvPr id="154" name="Image" descr="Image"/>
          <p:cNvPicPr>
            <a:picLocks noChangeAspect="1"/>
          </p:cNvPicPr>
          <p:nvPr/>
        </p:nvPicPr>
        <p:blipFill>
          <a:blip r:embed="rId3"/>
          <a:stretch>
            <a:fillRect/>
          </a:stretch>
        </p:blipFill>
        <p:spPr>
          <a:xfrm>
            <a:off x="3923635" y="1605218"/>
            <a:ext cx="1233300" cy="1793891"/>
          </a:xfrm>
          <a:prstGeom prst="rect">
            <a:avLst/>
          </a:prstGeom>
          <a:ln w="12700">
            <a:miter lim="400000"/>
          </a:ln>
        </p:spPr>
      </p:pic>
      <p:pic>
        <p:nvPicPr>
          <p:cNvPr id="155" name="Image" descr="Image"/>
          <p:cNvPicPr>
            <a:picLocks noChangeAspect="1"/>
          </p:cNvPicPr>
          <p:nvPr/>
        </p:nvPicPr>
        <p:blipFill>
          <a:blip r:embed="rId4"/>
          <a:stretch>
            <a:fillRect/>
          </a:stretch>
        </p:blipFill>
        <p:spPr>
          <a:xfrm>
            <a:off x="7035065" y="1553866"/>
            <a:ext cx="1182823" cy="1896595"/>
          </a:xfrm>
          <a:prstGeom prst="rect">
            <a:avLst/>
          </a:prstGeom>
          <a:ln w="12700">
            <a:miter lim="400000"/>
          </a:ln>
        </p:spPr>
      </p:pic>
      <p:sp>
        <p:nvSpPr>
          <p:cNvPr id="156" name="We control this side"/>
          <p:cNvSpPr txBox="1"/>
          <p:nvPr/>
        </p:nvSpPr>
        <p:spPr>
          <a:xfrm>
            <a:off x="4939065" y="3891817"/>
            <a:ext cx="2293113" cy="3484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defRPr sz="2000">
                <a:solidFill>
                  <a:srgbClr val="5E5E5E"/>
                </a:solidFill>
                <a:latin typeface="+mj-lt"/>
                <a:ea typeface="+mj-ea"/>
                <a:cs typeface="+mj-cs"/>
                <a:sym typeface="Helvetica Neue"/>
              </a:defRPr>
            </a:lvl1pPr>
          </a:lstStyle>
          <a:p>
            <a:r>
              <a:t>We control this side</a:t>
            </a:r>
          </a:p>
        </p:txBody>
      </p:sp>
      <p:sp>
        <p:nvSpPr>
          <p:cNvPr id="157" name="Users might be malicious"/>
          <p:cNvSpPr txBox="1"/>
          <p:nvPr/>
        </p:nvSpPr>
        <p:spPr>
          <a:xfrm>
            <a:off x="4916271" y="3383239"/>
            <a:ext cx="2359458" cy="2737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defRPr sz="1600">
                <a:solidFill>
                  <a:srgbClr val="5E5E5E"/>
                </a:solidFill>
                <a:latin typeface="+mj-lt"/>
                <a:ea typeface="+mj-ea"/>
                <a:cs typeface="+mj-cs"/>
                <a:sym typeface="Helvetica Neue"/>
              </a:defRPr>
            </a:lvl1pPr>
          </a:lstStyle>
          <a:p>
            <a:r>
              <a:t>Users might be malicious</a:t>
            </a:r>
          </a:p>
        </p:txBody>
      </p:sp>
      <p:sp>
        <p:nvSpPr>
          <p:cNvPr id="158" name="TextBox 21"/>
          <p:cNvSpPr txBox="1"/>
          <p:nvPr/>
        </p:nvSpPr>
        <p:spPr>
          <a:xfrm>
            <a:off x="5297882" y="3062312"/>
            <a:ext cx="1597396" cy="262434"/>
          </a:xfrm>
          <a:prstGeom prst="rect">
            <a:avLst/>
          </a:prstGeom>
          <a:ln w="38100">
            <a:solidFill>
              <a:srgbClr val="C00000"/>
            </a:solidFill>
            <a:prstDash val="sysDash"/>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spAutoFit/>
          </a:bodyPr>
          <a:lstStyle>
            <a:lvl1pPr>
              <a:defRPr i="1">
                <a:solidFill>
                  <a:srgbClr val="FFFFFF"/>
                </a:solidFill>
                <a:latin typeface="+mj-lt"/>
                <a:ea typeface="+mj-ea"/>
                <a:cs typeface="+mj-cs"/>
                <a:sym typeface="Helvetica Neue"/>
              </a:defRPr>
            </a:lvl1pPr>
          </a:lstStyle>
          <a:p>
            <a:r>
              <a:t>Database password</a:t>
            </a:r>
          </a:p>
        </p:txBody>
      </p:sp>
      <p:sp>
        <p:nvSpPr>
          <p:cNvPr id="159" name="Line"/>
          <p:cNvSpPr/>
          <p:nvPr/>
        </p:nvSpPr>
        <p:spPr>
          <a:xfrm>
            <a:off x="3350452" y="3756245"/>
            <a:ext cx="5491096" cy="1"/>
          </a:xfrm>
          <a:prstGeom prst="line">
            <a:avLst/>
          </a:prstGeom>
          <a:ln w="25400">
            <a:solidFill>
              <a:srgbClr val="F14C0E"/>
            </a:solidFill>
            <a:custDash>
              <a:ds d="600000" sp="600000"/>
            </a:custDash>
            <a:miter lim="400000"/>
          </a:ln>
        </p:spPr>
        <p:txBody>
          <a:bodyPr lIns="22859" tIns="22859" rIns="22859" bIns="22859"/>
          <a:lstStyle/>
          <a:p>
            <a:pPr>
              <a:defRPr>
                <a:solidFill>
                  <a:srgbClr val="5E5E5E"/>
                </a:solidFill>
                <a:latin typeface="+mj-lt"/>
                <a:ea typeface="+mj-ea"/>
                <a:cs typeface="+mj-cs"/>
                <a:sym typeface="Helvetica Neue"/>
              </a:defRPr>
            </a:pPr>
            <a:endParaRPr/>
          </a:p>
        </p:txBody>
      </p:sp>
      <p:sp>
        <p:nvSpPr>
          <p:cNvPr id="160" name="Trust boundary"/>
          <p:cNvSpPr txBox="1"/>
          <p:nvPr/>
        </p:nvSpPr>
        <p:spPr>
          <a:xfrm>
            <a:off x="1755281" y="3613142"/>
            <a:ext cx="1520242" cy="2862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defRPr sz="1600" b="1">
                <a:latin typeface="+mj-lt"/>
                <a:ea typeface="+mj-ea"/>
                <a:cs typeface="+mj-cs"/>
                <a:sym typeface="Helvetica Neue"/>
              </a:defRPr>
            </a:lvl1pPr>
          </a:lstStyle>
          <a:p>
            <a:r>
              <a:t>Trust boundary</a:t>
            </a:r>
          </a:p>
        </p:txBody>
      </p:sp>
      <p:sp>
        <p:nvSpPr>
          <p:cNvPr id="161" name="TextBox 3"/>
          <p:cNvSpPr txBox="1"/>
          <p:nvPr/>
        </p:nvSpPr>
        <p:spPr>
          <a:xfrm>
            <a:off x="8173629" y="5193639"/>
            <a:ext cx="3793788" cy="967233"/>
          </a:xfrm>
          <a:prstGeom prst="rect">
            <a:avLst/>
          </a:prstGeom>
          <a:solidFill>
            <a:srgbClr val="A0E886"/>
          </a:solidFill>
          <a:ln w="12700">
            <a:solidFill>
              <a:srgbClr val="0076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spAutoFit/>
          </a:bodyPr>
          <a:lstStyle>
            <a:lvl1pPr>
              <a:defRPr sz="3000">
                <a:solidFill>
                  <a:srgbClr val="5E5E5E"/>
                </a:solidFill>
                <a:latin typeface="+mj-lt"/>
                <a:ea typeface="+mj-ea"/>
                <a:cs typeface="+mj-cs"/>
                <a:sym typeface="Helvetica Neue"/>
              </a:defRPr>
            </a:lvl1pPr>
          </a:lstStyle>
          <a:p>
            <a:r>
              <a:t>Fix: Don’t distribute sensitive credentials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1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 grpId="1" animBg="1" advAuto="0"/>
      <p:bldP spid="161" grpId="2"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Title 1"/>
          <p:cNvSpPr txBox="1">
            <a:spLocks noGrp="1"/>
          </p:cNvSpPr>
          <p:nvPr>
            <p:ph type="title"/>
          </p:nvPr>
        </p:nvSpPr>
        <p:spPr>
          <a:prstGeom prst="rect">
            <a:avLst/>
          </a:prstGeom>
        </p:spPr>
        <p:txBody>
          <a:bodyPr/>
          <a:lstStyle/>
          <a:p>
            <a:r>
              <a:t>Untrusted inputs</a:t>
            </a:r>
          </a:p>
        </p:txBody>
      </p:sp>
      <p:sp>
        <p:nvSpPr>
          <p:cNvPr id="166"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15</a:t>
            </a:fld>
            <a:endParaRPr/>
          </a:p>
        </p:txBody>
      </p:sp>
      <p:pic>
        <p:nvPicPr>
          <p:cNvPr id="167" name="Image" descr="Image"/>
          <p:cNvPicPr>
            <a:picLocks noChangeAspect="1"/>
          </p:cNvPicPr>
          <p:nvPr/>
        </p:nvPicPr>
        <p:blipFill>
          <a:blip r:embed="rId3"/>
          <a:stretch>
            <a:fillRect/>
          </a:stretch>
        </p:blipFill>
        <p:spPr>
          <a:xfrm>
            <a:off x="927023" y="1054318"/>
            <a:ext cx="10337954" cy="3182104"/>
          </a:xfrm>
          <a:prstGeom prst="rect">
            <a:avLst/>
          </a:prstGeom>
          <a:ln w="12700">
            <a:miter lim="400000"/>
          </a:ln>
        </p:spPr>
      </p:pic>
      <p:sp>
        <p:nvSpPr>
          <p:cNvPr id="168" name="TextBox 6"/>
          <p:cNvSpPr txBox="1"/>
          <p:nvPr/>
        </p:nvSpPr>
        <p:spPr>
          <a:xfrm>
            <a:off x="6987152" y="4435809"/>
            <a:ext cx="6050281" cy="3853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2200"/>
            </a:lvl1pPr>
          </a:lstStyle>
          <a:p>
            <a:pPr>
              <a:defRPr sz="1200"/>
            </a:pPr>
            <a:r>
              <a:rPr sz="2200"/>
              <a:t>https://xkcd.com/327</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Code Injection Example"/>
          <p:cNvSpPr txBox="1">
            <a:spLocks noGrp="1"/>
          </p:cNvSpPr>
          <p:nvPr>
            <p:ph type="title"/>
          </p:nvPr>
        </p:nvSpPr>
        <p:spPr>
          <a:prstGeom prst="rect">
            <a:avLst/>
          </a:prstGeom>
        </p:spPr>
        <p:txBody>
          <a:bodyPr/>
          <a:lstStyle/>
          <a:p>
            <a:r>
              <a:t>Untrusted inputs</a:t>
            </a:r>
          </a:p>
        </p:txBody>
      </p:sp>
      <p:sp>
        <p:nvSpPr>
          <p:cNvPr id="173" name="Cross-site scripting (XSS)"/>
          <p:cNvSpPr txBox="1">
            <a:spLocks noGrp="1"/>
          </p:cNvSpPr>
          <p:nvPr>
            <p:ph type="body" sz="quarter" idx="1"/>
          </p:nvPr>
        </p:nvSpPr>
        <p:spPr>
          <a:xfrm>
            <a:off x="335732" y="943371"/>
            <a:ext cx="11696203" cy="650628"/>
          </a:xfrm>
          <a:prstGeom prst="rect">
            <a:avLst/>
          </a:prstGeom>
        </p:spPr>
        <p:txBody>
          <a:bodyPr/>
          <a:lstStyle/>
          <a:p>
            <a:r>
              <a:t>Cross-site scripting (XSS) vulnerability</a:t>
            </a:r>
          </a:p>
        </p:txBody>
      </p:sp>
      <p:sp>
        <p:nvSpPr>
          <p:cNvPr id="174"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16</a:t>
            </a:fld>
            <a:endParaRPr/>
          </a:p>
        </p:txBody>
      </p:sp>
      <p:sp>
        <p:nvSpPr>
          <p:cNvPr id="175" name="Rectangle"/>
          <p:cNvSpPr/>
          <p:nvPr/>
        </p:nvSpPr>
        <p:spPr>
          <a:xfrm>
            <a:off x="4767846" y="2475452"/>
            <a:ext cx="1596049" cy="1159381"/>
          </a:xfrm>
          <a:prstGeom prst="rect">
            <a:avLst/>
          </a:prstGeom>
          <a:gradFill>
            <a:gsLst>
              <a:gs pos="0">
                <a:srgbClr val="70A6DB"/>
              </a:gs>
              <a:gs pos="50000">
                <a:srgbClr val="559BDB"/>
              </a:gs>
              <a:gs pos="100000">
                <a:srgbClr val="448AC9"/>
              </a:gs>
            </a:gsLst>
            <a:lin ang="5400000"/>
          </a:gradFill>
          <a:ln w="6350">
            <a:solidFill>
              <a:schemeClr val="accent5"/>
            </a:solidFill>
            <a:miter/>
          </a:ln>
        </p:spPr>
        <p:txBody>
          <a:bodyPr lIns="45719" rIns="45719" anchor="ctr"/>
          <a:lstStyle/>
          <a:p>
            <a:pPr>
              <a:defRPr>
                <a:solidFill>
                  <a:srgbClr val="FFFFFF"/>
                </a:solidFill>
              </a:defRPr>
            </a:pPr>
            <a:endParaRPr/>
          </a:p>
        </p:txBody>
      </p:sp>
      <p:sp>
        <p:nvSpPr>
          <p:cNvPr id="176" name="Trusted Server"/>
          <p:cNvSpPr txBox="1"/>
          <p:nvPr/>
        </p:nvSpPr>
        <p:spPr>
          <a:xfrm>
            <a:off x="4767846" y="2650759"/>
            <a:ext cx="1596049" cy="8087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2500" b="1"/>
            </a:lvl1pPr>
          </a:lstStyle>
          <a:p>
            <a:r>
              <a:t>Trusted Server</a:t>
            </a:r>
          </a:p>
        </p:txBody>
      </p:sp>
      <p:pic>
        <p:nvPicPr>
          <p:cNvPr id="177" name="Image" descr="Image"/>
          <p:cNvPicPr>
            <a:picLocks noChangeAspect="1"/>
          </p:cNvPicPr>
          <p:nvPr/>
        </p:nvPicPr>
        <p:blipFill>
          <a:blip r:embed="rId3"/>
          <a:stretch>
            <a:fillRect/>
          </a:stretch>
        </p:blipFill>
        <p:spPr>
          <a:xfrm>
            <a:off x="1825062" y="2269330"/>
            <a:ext cx="1080493" cy="1571626"/>
          </a:xfrm>
          <a:prstGeom prst="rect">
            <a:avLst/>
          </a:prstGeom>
          <a:ln w="12700">
            <a:miter lim="400000"/>
          </a:ln>
        </p:spPr>
      </p:pic>
      <p:sp>
        <p:nvSpPr>
          <p:cNvPr id="178" name="Line"/>
          <p:cNvSpPr/>
          <p:nvPr/>
        </p:nvSpPr>
        <p:spPr>
          <a:xfrm>
            <a:off x="3036926" y="3055142"/>
            <a:ext cx="1599549" cy="2"/>
          </a:xfrm>
          <a:prstGeom prst="line">
            <a:avLst/>
          </a:prstGeom>
          <a:ln w="12700">
            <a:solidFill>
              <a:schemeClr val="accent1"/>
            </a:solidFill>
            <a:miter/>
          </a:ln>
        </p:spPr>
        <p:txBody>
          <a:bodyPr lIns="45719" rIns="45719"/>
          <a:lstStyle/>
          <a:p>
            <a:endParaRPr/>
          </a:p>
        </p:txBody>
      </p:sp>
      <p:pic>
        <p:nvPicPr>
          <p:cNvPr id="179" name="Image" descr="Image"/>
          <p:cNvPicPr>
            <a:picLocks noChangeAspect="1"/>
          </p:cNvPicPr>
          <p:nvPr/>
        </p:nvPicPr>
        <p:blipFill>
          <a:blip r:embed="rId4"/>
          <a:stretch>
            <a:fillRect/>
          </a:stretch>
        </p:blipFill>
        <p:spPr>
          <a:xfrm>
            <a:off x="642056" y="3780135"/>
            <a:ext cx="6389289" cy="5517555"/>
          </a:xfrm>
          <a:prstGeom prst="rect">
            <a:avLst/>
          </a:prstGeom>
          <a:ln w="12700">
            <a:miter lim="400000"/>
          </a:ln>
        </p:spPr>
      </p:pic>
      <p:grpSp>
        <p:nvGrpSpPr>
          <p:cNvPr id="187" name="Group"/>
          <p:cNvGrpSpPr/>
          <p:nvPr/>
        </p:nvGrpSpPr>
        <p:grpSpPr>
          <a:xfrm>
            <a:off x="6492090" y="2297652"/>
            <a:ext cx="6281945" cy="6320453"/>
            <a:chOff x="0" y="0"/>
            <a:chExt cx="6281943" cy="6320451"/>
          </a:xfrm>
        </p:grpSpPr>
        <p:grpSp>
          <p:nvGrpSpPr>
            <p:cNvPr id="185" name="Group"/>
            <p:cNvGrpSpPr/>
            <p:nvPr/>
          </p:nvGrpSpPr>
          <p:grpSpPr>
            <a:xfrm>
              <a:off x="-1" y="-1"/>
              <a:ext cx="6281945" cy="6320453"/>
              <a:chOff x="0" y="0"/>
              <a:chExt cx="6281943" cy="6320451"/>
            </a:xfrm>
          </p:grpSpPr>
          <p:grpSp>
            <p:nvGrpSpPr>
              <p:cNvPr id="182" name="Malicious JavaScript Response"/>
              <p:cNvGrpSpPr/>
              <p:nvPr/>
            </p:nvGrpSpPr>
            <p:grpSpPr>
              <a:xfrm>
                <a:off x="2144590" y="0"/>
                <a:ext cx="2121416" cy="1541012"/>
                <a:chOff x="0" y="0"/>
                <a:chExt cx="2121415" cy="1541011"/>
              </a:xfrm>
            </p:grpSpPr>
            <p:sp>
              <p:nvSpPr>
                <p:cNvPr id="180" name="Rectangle"/>
                <p:cNvSpPr/>
                <p:nvPr/>
              </p:nvSpPr>
              <p:spPr>
                <a:xfrm>
                  <a:off x="-1" y="0"/>
                  <a:ext cx="2121417" cy="1541012"/>
                </a:xfrm>
                <a:prstGeom prst="rect">
                  <a:avLst/>
                </a:prstGeom>
                <a:solidFill>
                  <a:srgbClr val="FFFFFF"/>
                </a:solidFill>
                <a:ln w="12700" cap="flat">
                  <a:solidFill>
                    <a:schemeClr val="accent1"/>
                  </a:solidFill>
                  <a:prstDash val="solid"/>
                  <a:miter lim="800000"/>
                </a:ln>
                <a:effectLst/>
              </p:spPr>
              <p:txBody>
                <a:bodyPr wrap="square" lIns="45719" tIns="45719" rIns="45719" bIns="45719" numCol="1" anchor="ctr">
                  <a:noAutofit/>
                </a:bodyPr>
                <a:lstStyle/>
                <a:p>
                  <a:endParaRPr/>
                </a:p>
              </p:txBody>
            </p:sp>
            <p:sp>
              <p:nvSpPr>
                <p:cNvPr id="181" name="Malicious JavaScript Response"/>
                <p:cNvSpPr txBox="1"/>
                <p:nvPr/>
              </p:nvSpPr>
              <p:spPr>
                <a:xfrm>
                  <a:off x="-1" y="478882"/>
                  <a:ext cx="2121417" cy="58324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a:defRPr sz="1700" b="1"/>
                  </a:lvl1pPr>
                </a:lstStyle>
                <a:p>
                  <a:r>
                    <a:t>Malicious JavaScript Response</a:t>
                  </a:r>
                </a:p>
              </p:txBody>
            </p:sp>
          </p:grpSp>
          <p:sp>
            <p:nvSpPr>
              <p:cNvPr id="183" name="Line"/>
              <p:cNvSpPr/>
              <p:nvPr/>
            </p:nvSpPr>
            <p:spPr>
              <a:xfrm>
                <a:off x="0" y="770504"/>
                <a:ext cx="2126069" cy="3"/>
              </a:xfrm>
              <a:prstGeom prst="line">
                <a:avLst/>
              </a:prstGeom>
              <a:noFill/>
              <a:ln w="12700" cap="flat">
                <a:solidFill>
                  <a:schemeClr val="accent1"/>
                </a:solidFill>
                <a:prstDash val="solid"/>
                <a:miter lim="800000"/>
              </a:ln>
              <a:effectLst/>
            </p:spPr>
            <p:txBody>
              <a:bodyPr wrap="square" lIns="45719" tIns="45719" rIns="45719" bIns="45719" numCol="1" anchor="t">
                <a:noAutofit/>
              </a:bodyPr>
              <a:lstStyle/>
              <a:p>
                <a:endParaRPr/>
              </a:p>
            </p:txBody>
          </p:sp>
          <p:pic>
            <p:nvPicPr>
              <p:cNvPr id="184" name="Image" descr="Image"/>
              <p:cNvPicPr>
                <a:picLocks noChangeAspect="1"/>
              </p:cNvPicPr>
              <p:nvPr/>
            </p:nvPicPr>
            <p:blipFill>
              <a:blip r:embed="rId5"/>
              <a:stretch>
                <a:fillRect/>
              </a:stretch>
            </p:blipFill>
            <p:spPr>
              <a:xfrm>
                <a:off x="1023685" y="1779611"/>
                <a:ext cx="5258259" cy="4540841"/>
              </a:xfrm>
              <a:prstGeom prst="rect">
                <a:avLst/>
              </a:prstGeom>
              <a:ln w="12700" cap="flat">
                <a:noFill/>
                <a:miter lim="400000"/>
              </a:ln>
              <a:effectLst/>
            </p:spPr>
          </p:pic>
        </p:grpSp>
        <p:sp>
          <p:nvSpPr>
            <p:cNvPr id="186" name="Malicious JavaScript Response"/>
            <p:cNvSpPr/>
            <p:nvPr/>
          </p:nvSpPr>
          <p:spPr>
            <a:xfrm>
              <a:off x="2143909" y="13747"/>
              <a:ext cx="2126953" cy="1526828"/>
            </a:xfrm>
            <a:prstGeom prst="rect">
              <a:avLst/>
            </a:prstGeom>
            <a:solidFill>
              <a:schemeClr val="accent2"/>
            </a:solidFill>
            <a:ln w="12700" cap="flat">
              <a:solidFill>
                <a:srgbClr val="AD5B24"/>
              </a:solidFill>
              <a:prstDash val="solid"/>
              <a:miter lim="8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a:defRPr sz="2700">
                  <a:solidFill>
                    <a:srgbClr val="FFFFFF"/>
                  </a:solidFill>
                </a:defRPr>
              </a:lvl1pPr>
            </a:lstStyle>
            <a:p>
              <a:r>
                <a:t>Malicious JavaScript Response</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1"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 name="Image" descr="Image"/>
          <p:cNvPicPr>
            <a:picLocks noChangeAspect="1"/>
          </p:cNvPicPr>
          <p:nvPr/>
        </p:nvPicPr>
        <p:blipFill>
          <a:blip r:embed="rId3"/>
          <a:stretch>
            <a:fillRect/>
          </a:stretch>
        </p:blipFill>
        <p:spPr>
          <a:xfrm>
            <a:off x="5175344" y="4150128"/>
            <a:ext cx="6936434" cy="5990051"/>
          </a:xfrm>
          <a:prstGeom prst="rect">
            <a:avLst/>
          </a:prstGeom>
          <a:ln w="12700">
            <a:miter lim="400000"/>
          </a:ln>
        </p:spPr>
      </p:pic>
      <p:sp>
        <p:nvSpPr>
          <p:cNvPr id="192" name="Title 4"/>
          <p:cNvSpPr txBox="1">
            <a:spLocks noGrp="1"/>
          </p:cNvSpPr>
          <p:nvPr>
            <p:ph type="title"/>
          </p:nvPr>
        </p:nvSpPr>
        <p:spPr>
          <a:prstGeom prst="rect">
            <a:avLst/>
          </a:prstGeom>
        </p:spPr>
        <p:txBody>
          <a:bodyPr/>
          <a:lstStyle/>
          <a:p>
            <a:r>
              <a:t>Untrusted inputs</a:t>
            </a:r>
          </a:p>
        </p:txBody>
      </p:sp>
      <p:sp>
        <p:nvSpPr>
          <p:cNvPr id="193" name="Text Placeholder 2"/>
          <p:cNvSpPr txBox="1">
            <a:spLocks noGrp="1"/>
          </p:cNvSpPr>
          <p:nvPr>
            <p:ph type="body" sz="quarter" idx="1"/>
          </p:nvPr>
        </p:nvSpPr>
        <p:spPr>
          <a:xfrm>
            <a:off x="335732" y="943371"/>
            <a:ext cx="11696203" cy="721356"/>
          </a:xfrm>
          <a:prstGeom prst="rect">
            <a:avLst/>
          </a:prstGeom>
        </p:spPr>
        <p:txBody>
          <a:bodyPr/>
          <a:lstStyle/>
          <a:p>
            <a:r>
              <a:t>Cross-site scripting (XSS) vulnerability</a:t>
            </a:r>
          </a:p>
        </p:txBody>
      </p:sp>
      <p:sp>
        <p:nvSpPr>
          <p:cNvPr id="194"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17</a:t>
            </a:fld>
            <a:endParaRPr/>
          </a:p>
        </p:txBody>
      </p:sp>
      <p:grpSp>
        <p:nvGrpSpPr>
          <p:cNvPr id="200" name="Group"/>
          <p:cNvGrpSpPr/>
          <p:nvPr/>
        </p:nvGrpSpPr>
        <p:grpSpPr>
          <a:xfrm>
            <a:off x="-547596" y="2378168"/>
            <a:ext cx="4447690" cy="1571626"/>
            <a:chOff x="0" y="0"/>
            <a:chExt cx="4447689" cy="1571625"/>
          </a:xfrm>
        </p:grpSpPr>
        <p:pic>
          <p:nvPicPr>
            <p:cNvPr id="195" name="Image" descr="Image"/>
            <p:cNvPicPr>
              <a:picLocks noChangeAspect="1"/>
            </p:cNvPicPr>
            <p:nvPr/>
          </p:nvPicPr>
          <p:blipFill>
            <a:blip r:embed="rId4"/>
            <a:stretch>
              <a:fillRect/>
            </a:stretch>
          </p:blipFill>
          <p:spPr>
            <a:xfrm>
              <a:off x="0" y="0"/>
              <a:ext cx="1080493" cy="1571626"/>
            </a:xfrm>
            <a:prstGeom prst="rect">
              <a:avLst/>
            </a:prstGeom>
            <a:ln w="12700" cap="flat">
              <a:noFill/>
              <a:miter lim="400000"/>
            </a:ln>
            <a:effectLst/>
          </p:spPr>
        </p:pic>
        <p:sp>
          <p:nvSpPr>
            <p:cNvPr id="196" name="Line"/>
            <p:cNvSpPr/>
            <p:nvPr/>
          </p:nvSpPr>
          <p:spPr>
            <a:xfrm>
              <a:off x="1211864" y="785812"/>
              <a:ext cx="1599549" cy="2"/>
            </a:xfrm>
            <a:prstGeom prst="line">
              <a:avLst/>
            </a:prstGeom>
            <a:noFill/>
            <a:ln w="12700" cap="flat">
              <a:solidFill>
                <a:schemeClr val="accent1"/>
              </a:solidFill>
              <a:prstDash val="solid"/>
              <a:miter lim="800000"/>
            </a:ln>
            <a:effectLst/>
          </p:spPr>
          <p:txBody>
            <a:bodyPr wrap="square" lIns="45719" tIns="45719" rIns="45719" bIns="45719" numCol="1" anchor="t">
              <a:noAutofit/>
            </a:bodyPr>
            <a:lstStyle/>
            <a:p>
              <a:endParaRPr/>
            </a:p>
          </p:txBody>
        </p:sp>
        <p:sp>
          <p:nvSpPr>
            <p:cNvPr id="197" name="/transcripts/4"/>
            <p:cNvSpPr txBox="1"/>
            <p:nvPr/>
          </p:nvSpPr>
          <p:spPr>
            <a:xfrm>
              <a:off x="1372987" y="402996"/>
              <a:ext cx="1277303" cy="3005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a:defRPr sz="1600" b="1"/>
              </a:lvl1pPr>
            </a:lstStyle>
            <a:p>
              <a:r>
                <a:t>/transcripts/4</a:t>
              </a:r>
            </a:p>
          </p:txBody>
        </p:sp>
        <p:sp>
          <p:nvSpPr>
            <p:cNvPr id="198" name="Rectangle"/>
            <p:cNvSpPr/>
            <p:nvPr/>
          </p:nvSpPr>
          <p:spPr>
            <a:xfrm>
              <a:off x="2851642" y="206122"/>
              <a:ext cx="1596048" cy="1159381"/>
            </a:xfrm>
            <a:prstGeom prst="rect">
              <a:avLst/>
            </a:prstGeom>
            <a:gradFill flip="none" rotWithShape="1">
              <a:gsLst>
                <a:gs pos="0">
                  <a:srgbClr val="70A6DB"/>
                </a:gs>
                <a:gs pos="50000">
                  <a:srgbClr val="559BDB"/>
                </a:gs>
                <a:gs pos="100000">
                  <a:srgbClr val="448AC9"/>
                </a:gs>
              </a:gsLst>
              <a:lin ang="5400000" scaled="0"/>
            </a:gradFill>
            <a:ln w="6350" cap="flat">
              <a:solidFill>
                <a:schemeClr val="accent5"/>
              </a:solidFill>
              <a:prstDash val="solid"/>
              <a:miter lim="800000"/>
            </a:ln>
            <a:effectLst/>
          </p:spPr>
          <p:txBody>
            <a:bodyPr wrap="square" lIns="45719" tIns="45719" rIns="45719" bIns="45719" numCol="1" anchor="ctr">
              <a:noAutofit/>
            </a:bodyPr>
            <a:lstStyle/>
            <a:p>
              <a:pPr>
                <a:defRPr>
                  <a:solidFill>
                    <a:srgbClr val="FFFFFF"/>
                  </a:solidFill>
                </a:defRPr>
              </a:pPr>
              <a:endParaRPr/>
            </a:p>
          </p:txBody>
        </p:sp>
        <p:sp>
          <p:nvSpPr>
            <p:cNvPr id="199" name="Trusted Server"/>
            <p:cNvSpPr txBox="1"/>
            <p:nvPr/>
          </p:nvSpPr>
          <p:spPr>
            <a:xfrm>
              <a:off x="2851642" y="381429"/>
              <a:ext cx="1596048" cy="80876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defRPr sz="2500" b="1"/>
              </a:lvl1pPr>
            </a:lstStyle>
            <a:p>
              <a:r>
                <a:t>Trusted Server</a:t>
              </a:r>
            </a:p>
          </p:txBody>
        </p:sp>
      </p:grpSp>
      <p:sp>
        <p:nvSpPr>
          <p:cNvPr id="201" name="app.get('/transcripts/:id', (req, res) =&gt; {…"/>
          <p:cNvSpPr txBox="1"/>
          <p:nvPr/>
        </p:nvSpPr>
        <p:spPr>
          <a:xfrm>
            <a:off x="3975100" y="1753167"/>
            <a:ext cx="8223300" cy="2730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l" defTabSz="457200">
              <a:defRPr sz="1900">
                <a:latin typeface="Courier"/>
                <a:ea typeface="Courier"/>
                <a:cs typeface="Courier"/>
                <a:sym typeface="Courier"/>
              </a:defRPr>
            </a:pPr>
            <a:r>
              <a:t>app.</a:t>
            </a:r>
            <a:r>
              <a:rPr b="1">
                <a:solidFill>
                  <a:srgbClr val="66187A"/>
                </a:solidFill>
              </a:rPr>
              <a:t>get</a:t>
            </a:r>
            <a:r>
              <a:t>(</a:t>
            </a:r>
            <a:r>
              <a:rPr b="1">
                <a:solidFill>
                  <a:srgbClr val="018001"/>
                </a:solidFill>
              </a:rPr>
              <a:t>'/transcripts/:id'</a:t>
            </a:r>
            <a:r>
              <a:t>,(req,res)=&gt;{</a:t>
            </a:r>
            <a:endParaRPr b="1">
              <a:solidFill>
                <a:srgbClr val="018001"/>
              </a:solidFill>
            </a:endParaRPr>
          </a:p>
          <a:p>
            <a:pPr algn="l" defTabSz="457200">
              <a:defRPr sz="1900" i="1">
                <a:solidFill>
                  <a:srgbClr val="808080"/>
                </a:solidFill>
                <a:latin typeface="Courier"/>
                <a:ea typeface="Courier"/>
                <a:cs typeface="Courier"/>
                <a:sym typeface="Courier"/>
              </a:defRPr>
            </a:pPr>
            <a:r>
              <a:t> </a:t>
            </a:r>
            <a:r>
              <a:rPr b="1" i="0">
                <a:solidFill>
                  <a:srgbClr val="011480"/>
                </a:solidFill>
              </a:rPr>
              <a:t>const </a:t>
            </a:r>
            <a:r>
              <a:rPr i="0">
                <a:solidFill>
                  <a:srgbClr val="000000"/>
                </a:solidFill>
              </a:rPr>
              <a:t>{</a:t>
            </a:r>
            <a:r>
              <a:rPr i="0">
                <a:solidFill>
                  <a:srgbClr val="458383"/>
                </a:solidFill>
              </a:rPr>
              <a:t>id</a:t>
            </a:r>
            <a:r>
              <a:rPr i="0">
                <a:solidFill>
                  <a:srgbClr val="000000"/>
                </a:solidFill>
              </a:rPr>
              <a:t>} = req.</a:t>
            </a:r>
            <a:r>
              <a:rPr b="1" i="0">
                <a:solidFill>
                  <a:srgbClr val="66187A"/>
                </a:solidFill>
              </a:rPr>
              <a:t>params</a:t>
            </a:r>
            <a:r>
              <a:rPr i="0">
                <a:solidFill>
                  <a:srgbClr val="000000"/>
                </a:solidFill>
              </a:rPr>
              <a:t>;</a:t>
            </a:r>
            <a:endParaRPr>
              <a:solidFill>
                <a:srgbClr val="000000"/>
              </a:solidFill>
            </a:endParaRPr>
          </a:p>
          <a:p>
            <a:pPr algn="l" defTabSz="457200">
              <a:defRPr sz="1900">
                <a:latin typeface="Courier"/>
                <a:ea typeface="Courier"/>
                <a:cs typeface="Courier"/>
                <a:sym typeface="Courier"/>
              </a:defRPr>
            </a:pPr>
            <a:r>
              <a:t>  </a:t>
            </a:r>
            <a:r>
              <a:rPr b="1">
                <a:solidFill>
                  <a:srgbClr val="011480"/>
                </a:solidFill>
              </a:rPr>
              <a:t>const </a:t>
            </a:r>
            <a:r>
              <a:rPr>
                <a:solidFill>
                  <a:srgbClr val="458383"/>
                </a:solidFill>
              </a:rPr>
              <a:t>transcript </a:t>
            </a:r>
            <a:r>
              <a:t>= db.</a:t>
            </a:r>
            <a:r>
              <a:rPr i="1"/>
              <a:t>getTranscript</a:t>
            </a:r>
            <a:r>
              <a:t>(</a:t>
            </a:r>
            <a:r>
              <a:rPr i="1"/>
              <a:t>parseInt</a:t>
            </a:r>
            <a:r>
              <a:t>(</a:t>
            </a:r>
            <a:r>
              <a:rPr>
                <a:solidFill>
                  <a:srgbClr val="458383"/>
                </a:solidFill>
              </a:rPr>
              <a:t>id</a:t>
            </a:r>
            <a:r>
              <a:t>));</a:t>
            </a:r>
          </a:p>
          <a:p>
            <a:pPr algn="l" defTabSz="457200">
              <a:defRPr sz="1900">
                <a:latin typeface="Courier"/>
                <a:ea typeface="Courier"/>
                <a:cs typeface="Courier"/>
                <a:sym typeface="Courier"/>
              </a:defRPr>
            </a:pPr>
            <a:r>
              <a:t>  </a:t>
            </a:r>
            <a:r>
              <a:rPr b="1">
                <a:solidFill>
                  <a:srgbClr val="011480"/>
                </a:solidFill>
              </a:rPr>
              <a:t>if </a:t>
            </a:r>
            <a:r>
              <a:t>(</a:t>
            </a:r>
            <a:r>
              <a:rPr>
                <a:solidFill>
                  <a:srgbClr val="458383"/>
                </a:solidFill>
              </a:rPr>
              <a:t>transcript </a:t>
            </a:r>
            <a:r>
              <a:t>=== </a:t>
            </a:r>
            <a:r>
              <a:rPr b="1">
                <a:solidFill>
                  <a:srgbClr val="011480"/>
                </a:solidFill>
              </a:rPr>
              <a:t>undefined</a:t>
            </a:r>
            <a:r>
              <a:t>) {</a:t>
            </a:r>
            <a:endParaRPr>
              <a:solidFill>
                <a:srgbClr val="458383"/>
              </a:solidFill>
            </a:endParaRPr>
          </a:p>
          <a:p>
            <a:pPr algn="l" defTabSz="457200">
              <a:defRPr sz="1900">
                <a:latin typeface="Courier"/>
                <a:ea typeface="Courier"/>
                <a:cs typeface="Courier"/>
                <a:sym typeface="Courier"/>
              </a:defRPr>
            </a:pPr>
            <a:r>
              <a:t>    res.</a:t>
            </a:r>
            <a:r>
              <a:rPr>
                <a:solidFill>
                  <a:srgbClr val="7A7A43"/>
                </a:solidFill>
              </a:rPr>
              <a:t>status</a:t>
            </a:r>
            <a:r>
              <a:t>(</a:t>
            </a:r>
            <a:r>
              <a:rPr>
                <a:solidFill>
                  <a:srgbClr val="0432FF"/>
                </a:solidFill>
              </a:rPr>
              <a:t>404</a:t>
            </a:r>
            <a:r>
              <a:t>).</a:t>
            </a:r>
            <a:r>
              <a:rPr b="1">
                <a:solidFill>
                  <a:srgbClr val="66187A"/>
                </a:solidFill>
              </a:rPr>
              <a:t>send</a:t>
            </a:r>
            <a:r>
              <a:t>(</a:t>
            </a:r>
            <a:r>
              <a:rPr b="1">
                <a:solidFill>
                  <a:srgbClr val="018001"/>
                </a:solidFill>
              </a:rPr>
              <a:t>`</a:t>
            </a:r>
            <a:r>
              <a:t>${</a:t>
            </a:r>
            <a:r>
              <a:rPr>
                <a:solidFill>
                  <a:srgbClr val="458383"/>
                </a:solidFill>
              </a:rPr>
              <a:t>id</a:t>
            </a:r>
            <a:r>
              <a:t>} </a:t>
            </a:r>
            <a:r>
              <a:rPr b="1">
                <a:solidFill>
                  <a:srgbClr val="018001"/>
                </a:solidFill>
              </a:rPr>
              <a:t>is invalid student id`</a:t>
            </a:r>
            <a:r>
              <a:t>);</a:t>
            </a:r>
            <a:endParaRPr b="1">
              <a:solidFill>
                <a:srgbClr val="018001"/>
              </a:solidFill>
            </a:endParaRPr>
          </a:p>
          <a:p>
            <a:pPr algn="l" defTabSz="457200">
              <a:defRPr sz="1900">
                <a:latin typeface="Courier"/>
                <a:ea typeface="Courier"/>
                <a:cs typeface="Courier"/>
                <a:sym typeface="Courier"/>
              </a:defRPr>
            </a:pPr>
            <a:r>
              <a:t>  } </a:t>
            </a:r>
            <a:r>
              <a:rPr b="1">
                <a:solidFill>
                  <a:srgbClr val="011480"/>
                </a:solidFill>
              </a:rPr>
              <a:t>else</a:t>
            </a:r>
            <a:r>
              <a:t> {</a:t>
            </a:r>
          </a:p>
          <a:p>
            <a:pPr algn="l" defTabSz="457200">
              <a:defRPr sz="1900">
                <a:latin typeface="Courier"/>
                <a:ea typeface="Courier"/>
                <a:cs typeface="Courier"/>
                <a:sym typeface="Courier"/>
              </a:defRPr>
            </a:pPr>
            <a:r>
              <a:t>    res.</a:t>
            </a:r>
            <a:r>
              <a:rPr>
                <a:solidFill>
                  <a:srgbClr val="7A7A43"/>
                </a:solidFill>
              </a:rPr>
              <a:t>status</a:t>
            </a:r>
            <a:r>
              <a:t>(</a:t>
            </a:r>
            <a:r>
              <a:rPr>
                <a:solidFill>
                  <a:srgbClr val="0432FF"/>
                </a:solidFill>
              </a:rPr>
              <a:t>200</a:t>
            </a:r>
            <a:r>
              <a:t>).</a:t>
            </a:r>
            <a:r>
              <a:rPr b="1">
                <a:solidFill>
                  <a:srgbClr val="66187A"/>
                </a:solidFill>
              </a:rPr>
              <a:t>send</a:t>
            </a:r>
            <a:r>
              <a:t>(</a:t>
            </a:r>
            <a:r>
              <a:rPr>
                <a:solidFill>
                  <a:srgbClr val="458383"/>
                </a:solidFill>
              </a:rPr>
              <a:t>transcript</a:t>
            </a:r>
            <a:r>
              <a:t>);</a:t>
            </a:r>
            <a:endParaRPr>
              <a:solidFill>
                <a:srgbClr val="458383"/>
              </a:solidFill>
            </a:endParaRPr>
          </a:p>
          <a:p>
            <a:pPr algn="l" defTabSz="457200">
              <a:defRPr sz="1900">
                <a:latin typeface="Courier"/>
                <a:ea typeface="Courier"/>
                <a:cs typeface="Courier"/>
                <a:sym typeface="Courier"/>
              </a:defRPr>
            </a:pPr>
            <a:r>
              <a:t>  }</a:t>
            </a:r>
          </a:p>
          <a:p>
            <a:pPr algn="l" defTabSz="457200">
              <a:defRPr sz="1900">
                <a:latin typeface="Courier"/>
                <a:ea typeface="Courier"/>
                <a:cs typeface="Courier"/>
                <a:sym typeface="Courier"/>
              </a:defRPr>
            </a:pPr>
            <a:r>
              <a:t>});</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Code Injection Example"/>
          <p:cNvSpPr txBox="1">
            <a:spLocks noGrp="1"/>
          </p:cNvSpPr>
          <p:nvPr>
            <p:ph type="title"/>
          </p:nvPr>
        </p:nvSpPr>
        <p:spPr>
          <a:prstGeom prst="rect">
            <a:avLst/>
          </a:prstGeom>
        </p:spPr>
        <p:txBody>
          <a:bodyPr/>
          <a:lstStyle/>
          <a:p>
            <a:r>
              <a:t>Untrusted inputs</a:t>
            </a:r>
          </a:p>
        </p:txBody>
      </p:sp>
      <p:sp>
        <p:nvSpPr>
          <p:cNvPr id="206" name="Cross-site scripting (XSS)"/>
          <p:cNvSpPr txBox="1">
            <a:spLocks noGrp="1"/>
          </p:cNvSpPr>
          <p:nvPr>
            <p:ph type="body" sz="quarter" idx="1"/>
          </p:nvPr>
        </p:nvSpPr>
        <p:spPr>
          <a:xfrm>
            <a:off x="335732" y="943371"/>
            <a:ext cx="11696203" cy="685603"/>
          </a:xfrm>
          <a:prstGeom prst="rect">
            <a:avLst/>
          </a:prstGeom>
        </p:spPr>
        <p:txBody>
          <a:bodyPr/>
          <a:lstStyle/>
          <a:p>
            <a:r>
              <a:t>Cross-site scripting (XSS) vulnerability</a:t>
            </a:r>
          </a:p>
        </p:txBody>
      </p:sp>
      <p:sp>
        <p:nvSpPr>
          <p:cNvPr id="207"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18</a:t>
            </a:fld>
            <a:endParaRPr/>
          </a:p>
        </p:txBody>
      </p:sp>
      <p:grpSp>
        <p:nvGrpSpPr>
          <p:cNvPr id="213" name="Group"/>
          <p:cNvGrpSpPr/>
          <p:nvPr/>
        </p:nvGrpSpPr>
        <p:grpSpPr>
          <a:xfrm>
            <a:off x="-547596" y="2378168"/>
            <a:ext cx="4447690" cy="1571626"/>
            <a:chOff x="0" y="0"/>
            <a:chExt cx="4447689" cy="1571625"/>
          </a:xfrm>
        </p:grpSpPr>
        <p:pic>
          <p:nvPicPr>
            <p:cNvPr id="208" name="Image" descr="Image"/>
            <p:cNvPicPr>
              <a:picLocks noChangeAspect="1"/>
            </p:cNvPicPr>
            <p:nvPr/>
          </p:nvPicPr>
          <p:blipFill>
            <a:blip r:embed="rId3"/>
            <a:stretch>
              <a:fillRect/>
            </a:stretch>
          </p:blipFill>
          <p:spPr>
            <a:xfrm>
              <a:off x="0" y="0"/>
              <a:ext cx="1080493" cy="1571626"/>
            </a:xfrm>
            <a:prstGeom prst="rect">
              <a:avLst/>
            </a:prstGeom>
            <a:ln w="12700" cap="flat">
              <a:noFill/>
              <a:miter lim="400000"/>
            </a:ln>
            <a:effectLst/>
          </p:spPr>
        </p:pic>
        <p:sp>
          <p:nvSpPr>
            <p:cNvPr id="209" name="Line"/>
            <p:cNvSpPr/>
            <p:nvPr/>
          </p:nvSpPr>
          <p:spPr>
            <a:xfrm>
              <a:off x="1211864" y="785812"/>
              <a:ext cx="1599549" cy="2"/>
            </a:xfrm>
            <a:prstGeom prst="line">
              <a:avLst/>
            </a:prstGeom>
            <a:noFill/>
            <a:ln w="12700" cap="flat">
              <a:solidFill>
                <a:schemeClr val="accent1"/>
              </a:solidFill>
              <a:prstDash val="solid"/>
              <a:miter lim="800000"/>
            </a:ln>
            <a:effectLst/>
          </p:spPr>
          <p:txBody>
            <a:bodyPr wrap="square" lIns="45719" tIns="45719" rIns="45719" bIns="45719" numCol="1" anchor="t">
              <a:noAutofit/>
            </a:bodyPr>
            <a:lstStyle/>
            <a:p>
              <a:endParaRPr/>
            </a:p>
          </p:txBody>
        </p:sp>
        <p:sp>
          <p:nvSpPr>
            <p:cNvPr id="210" name="/transcripts/4"/>
            <p:cNvSpPr txBox="1"/>
            <p:nvPr/>
          </p:nvSpPr>
          <p:spPr>
            <a:xfrm>
              <a:off x="1225250" y="402996"/>
              <a:ext cx="1572777" cy="3005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a:defRPr sz="1600" b="1"/>
              </a:lvl1pPr>
            </a:lstStyle>
            <a:p>
              <a:r>
                <a:t>/transcripts/abcd</a:t>
              </a:r>
            </a:p>
          </p:txBody>
        </p:sp>
        <p:sp>
          <p:nvSpPr>
            <p:cNvPr id="211" name="Rectangle"/>
            <p:cNvSpPr/>
            <p:nvPr/>
          </p:nvSpPr>
          <p:spPr>
            <a:xfrm>
              <a:off x="2851642" y="206122"/>
              <a:ext cx="1596048" cy="1159381"/>
            </a:xfrm>
            <a:prstGeom prst="rect">
              <a:avLst/>
            </a:prstGeom>
            <a:gradFill flip="none" rotWithShape="1">
              <a:gsLst>
                <a:gs pos="0">
                  <a:srgbClr val="70A6DB"/>
                </a:gs>
                <a:gs pos="50000">
                  <a:srgbClr val="559BDB"/>
                </a:gs>
                <a:gs pos="100000">
                  <a:srgbClr val="448AC9"/>
                </a:gs>
              </a:gsLst>
              <a:lin ang="5400000" scaled="0"/>
            </a:gradFill>
            <a:ln w="6350" cap="flat">
              <a:solidFill>
                <a:schemeClr val="accent5"/>
              </a:solidFill>
              <a:prstDash val="solid"/>
              <a:miter lim="800000"/>
            </a:ln>
            <a:effectLst/>
          </p:spPr>
          <p:txBody>
            <a:bodyPr wrap="square" lIns="45719" tIns="45719" rIns="45719" bIns="45719" numCol="1" anchor="ctr">
              <a:noAutofit/>
            </a:bodyPr>
            <a:lstStyle/>
            <a:p>
              <a:pPr>
                <a:defRPr>
                  <a:solidFill>
                    <a:srgbClr val="FFFFFF"/>
                  </a:solidFill>
                </a:defRPr>
              </a:pPr>
              <a:endParaRPr/>
            </a:p>
          </p:txBody>
        </p:sp>
        <p:sp>
          <p:nvSpPr>
            <p:cNvPr id="212" name="Trusted Server"/>
            <p:cNvSpPr txBox="1"/>
            <p:nvPr/>
          </p:nvSpPr>
          <p:spPr>
            <a:xfrm>
              <a:off x="2851642" y="381429"/>
              <a:ext cx="1596048" cy="80876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defRPr sz="2500" b="1"/>
              </a:lvl1pPr>
            </a:lstStyle>
            <a:p>
              <a:r>
                <a:t>Trusted Server</a:t>
              </a:r>
            </a:p>
          </p:txBody>
        </p:sp>
      </p:grpSp>
      <p:grpSp>
        <p:nvGrpSpPr>
          <p:cNvPr id="216" name="Group"/>
          <p:cNvGrpSpPr/>
          <p:nvPr/>
        </p:nvGrpSpPr>
        <p:grpSpPr>
          <a:xfrm>
            <a:off x="5272239" y="4106448"/>
            <a:ext cx="7583823" cy="6549112"/>
            <a:chOff x="0" y="0"/>
            <a:chExt cx="7583821" cy="6549111"/>
          </a:xfrm>
        </p:grpSpPr>
        <p:pic>
          <p:nvPicPr>
            <p:cNvPr id="214" name="Image" descr="Image"/>
            <p:cNvPicPr>
              <a:picLocks noChangeAspect="1"/>
            </p:cNvPicPr>
            <p:nvPr/>
          </p:nvPicPr>
          <p:blipFill>
            <a:blip r:embed="rId4"/>
            <a:srcRect/>
            <a:stretch>
              <a:fillRect/>
            </a:stretch>
          </p:blipFill>
          <p:spPr>
            <a:xfrm>
              <a:off x="0" y="0"/>
              <a:ext cx="7583822" cy="6549112"/>
            </a:xfrm>
            <a:prstGeom prst="rect">
              <a:avLst/>
            </a:prstGeom>
            <a:ln w="12700" cap="flat">
              <a:noFill/>
              <a:miter lim="400000"/>
            </a:ln>
            <a:effectLst/>
          </p:spPr>
        </p:pic>
        <p:sp>
          <p:nvSpPr>
            <p:cNvPr id="215" name="abcd  is invalid student id"/>
            <p:cNvSpPr txBox="1"/>
            <p:nvPr/>
          </p:nvSpPr>
          <p:spPr>
            <a:xfrm>
              <a:off x="779742" y="1449758"/>
              <a:ext cx="2254708" cy="305844"/>
            </a:xfrm>
            <a:prstGeom prst="rect">
              <a:avLst/>
            </a:prstGeom>
            <a:solidFill>
              <a:srgbClr val="FFFFFF"/>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a:defRPr sz="1500"/>
              </a:lvl1pPr>
            </a:lstStyle>
            <a:p>
              <a:r>
                <a:t>abcd  is invalid student id</a:t>
              </a:r>
            </a:p>
          </p:txBody>
        </p:sp>
      </p:grpSp>
      <p:sp>
        <p:nvSpPr>
          <p:cNvPr id="217" name="app.get('/transcripts/:id', (req, res) =&gt; {…"/>
          <p:cNvSpPr txBox="1"/>
          <p:nvPr/>
        </p:nvSpPr>
        <p:spPr>
          <a:xfrm>
            <a:off x="3975100" y="1753167"/>
            <a:ext cx="8223300" cy="2730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l" defTabSz="457200">
              <a:defRPr sz="1900">
                <a:latin typeface="Courier"/>
                <a:ea typeface="Courier"/>
                <a:cs typeface="Courier"/>
                <a:sym typeface="Courier"/>
              </a:defRPr>
            </a:pPr>
            <a:r>
              <a:t>app.</a:t>
            </a:r>
            <a:r>
              <a:rPr b="1">
                <a:solidFill>
                  <a:srgbClr val="66187A"/>
                </a:solidFill>
              </a:rPr>
              <a:t>get</a:t>
            </a:r>
            <a:r>
              <a:t>(</a:t>
            </a:r>
            <a:r>
              <a:rPr b="1">
                <a:solidFill>
                  <a:srgbClr val="018001"/>
                </a:solidFill>
              </a:rPr>
              <a:t>'/transcripts/:id'</a:t>
            </a:r>
            <a:r>
              <a:t>,(req,res)=&gt;{</a:t>
            </a:r>
            <a:endParaRPr b="1">
              <a:solidFill>
                <a:srgbClr val="018001"/>
              </a:solidFill>
            </a:endParaRPr>
          </a:p>
          <a:p>
            <a:pPr algn="l" defTabSz="457200">
              <a:defRPr sz="1900" i="1">
                <a:solidFill>
                  <a:srgbClr val="808080"/>
                </a:solidFill>
                <a:latin typeface="Courier"/>
                <a:ea typeface="Courier"/>
                <a:cs typeface="Courier"/>
                <a:sym typeface="Courier"/>
              </a:defRPr>
            </a:pPr>
            <a:r>
              <a:t> </a:t>
            </a:r>
            <a:r>
              <a:rPr b="1" i="0">
                <a:solidFill>
                  <a:srgbClr val="011480"/>
                </a:solidFill>
              </a:rPr>
              <a:t>const </a:t>
            </a:r>
            <a:r>
              <a:rPr i="0">
                <a:solidFill>
                  <a:srgbClr val="000000"/>
                </a:solidFill>
              </a:rPr>
              <a:t>{</a:t>
            </a:r>
            <a:r>
              <a:rPr i="0">
                <a:solidFill>
                  <a:srgbClr val="458383"/>
                </a:solidFill>
              </a:rPr>
              <a:t>id</a:t>
            </a:r>
            <a:r>
              <a:rPr i="0">
                <a:solidFill>
                  <a:srgbClr val="000000"/>
                </a:solidFill>
              </a:rPr>
              <a:t>} = req.</a:t>
            </a:r>
            <a:r>
              <a:rPr b="1" i="0">
                <a:solidFill>
                  <a:srgbClr val="66187A"/>
                </a:solidFill>
              </a:rPr>
              <a:t>params</a:t>
            </a:r>
            <a:r>
              <a:rPr i="0">
                <a:solidFill>
                  <a:srgbClr val="000000"/>
                </a:solidFill>
              </a:rPr>
              <a:t>;</a:t>
            </a:r>
            <a:endParaRPr>
              <a:solidFill>
                <a:srgbClr val="000000"/>
              </a:solidFill>
            </a:endParaRPr>
          </a:p>
          <a:p>
            <a:pPr algn="l" defTabSz="457200">
              <a:defRPr sz="1900">
                <a:latin typeface="Courier"/>
                <a:ea typeface="Courier"/>
                <a:cs typeface="Courier"/>
                <a:sym typeface="Courier"/>
              </a:defRPr>
            </a:pPr>
            <a:r>
              <a:t>  </a:t>
            </a:r>
            <a:r>
              <a:rPr b="1">
                <a:solidFill>
                  <a:srgbClr val="011480"/>
                </a:solidFill>
              </a:rPr>
              <a:t>const </a:t>
            </a:r>
            <a:r>
              <a:rPr>
                <a:solidFill>
                  <a:srgbClr val="458383"/>
                </a:solidFill>
              </a:rPr>
              <a:t>transcript </a:t>
            </a:r>
            <a:r>
              <a:t>= db.</a:t>
            </a:r>
            <a:r>
              <a:rPr i="1"/>
              <a:t>getTranscript</a:t>
            </a:r>
            <a:r>
              <a:t>(</a:t>
            </a:r>
            <a:r>
              <a:rPr i="1"/>
              <a:t>parseInt</a:t>
            </a:r>
            <a:r>
              <a:t>(</a:t>
            </a:r>
            <a:r>
              <a:rPr>
                <a:solidFill>
                  <a:srgbClr val="458383"/>
                </a:solidFill>
              </a:rPr>
              <a:t>id</a:t>
            </a:r>
            <a:r>
              <a:t>));</a:t>
            </a:r>
          </a:p>
          <a:p>
            <a:pPr algn="l" defTabSz="457200">
              <a:defRPr sz="1900">
                <a:latin typeface="Courier"/>
                <a:ea typeface="Courier"/>
                <a:cs typeface="Courier"/>
                <a:sym typeface="Courier"/>
              </a:defRPr>
            </a:pPr>
            <a:r>
              <a:t>  </a:t>
            </a:r>
            <a:r>
              <a:rPr b="1">
                <a:solidFill>
                  <a:srgbClr val="011480"/>
                </a:solidFill>
              </a:rPr>
              <a:t>if </a:t>
            </a:r>
            <a:r>
              <a:t>(</a:t>
            </a:r>
            <a:r>
              <a:rPr>
                <a:solidFill>
                  <a:srgbClr val="458383"/>
                </a:solidFill>
              </a:rPr>
              <a:t>transcript </a:t>
            </a:r>
            <a:r>
              <a:t>=== </a:t>
            </a:r>
            <a:r>
              <a:rPr b="1">
                <a:solidFill>
                  <a:srgbClr val="011480"/>
                </a:solidFill>
              </a:rPr>
              <a:t>undefined</a:t>
            </a:r>
            <a:r>
              <a:t>) {</a:t>
            </a:r>
            <a:endParaRPr>
              <a:solidFill>
                <a:srgbClr val="458383"/>
              </a:solidFill>
            </a:endParaRPr>
          </a:p>
          <a:p>
            <a:pPr algn="l" defTabSz="457200">
              <a:defRPr sz="1900">
                <a:latin typeface="Courier"/>
                <a:ea typeface="Courier"/>
                <a:cs typeface="Courier"/>
                <a:sym typeface="Courier"/>
              </a:defRPr>
            </a:pPr>
            <a:r>
              <a:t>    res.</a:t>
            </a:r>
            <a:r>
              <a:rPr>
                <a:solidFill>
                  <a:srgbClr val="7A7A43"/>
                </a:solidFill>
              </a:rPr>
              <a:t>status</a:t>
            </a:r>
            <a:r>
              <a:t>(</a:t>
            </a:r>
            <a:r>
              <a:rPr>
                <a:solidFill>
                  <a:srgbClr val="0432FF"/>
                </a:solidFill>
              </a:rPr>
              <a:t>404</a:t>
            </a:r>
            <a:r>
              <a:t>).</a:t>
            </a:r>
            <a:r>
              <a:rPr b="1">
                <a:solidFill>
                  <a:srgbClr val="66187A"/>
                </a:solidFill>
              </a:rPr>
              <a:t>send</a:t>
            </a:r>
            <a:r>
              <a:t>(</a:t>
            </a:r>
            <a:r>
              <a:rPr b="1">
                <a:solidFill>
                  <a:srgbClr val="018001"/>
                </a:solidFill>
              </a:rPr>
              <a:t>`</a:t>
            </a:r>
            <a:r>
              <a:t>${</a:t>
            </a:r>
            <a:r>
              <a:rPr>
                <a:solidFill>
                  <a:srgbClr val="458383"/>
                </a:solidFill>
              </a:rPr>
              <a:t>id</a:t>
            </a:r>
            <a:r>
              <a:t>} </a:t>
            </a:r>
            <a:r>
              <a:rPr b="1">
                <a:solidFill>
                  <a:srgbClr val="018001"/>
                </a:solidFill>
              </a:rPr>
              <a:t>is invalid student id`</a:t>
            </a:r>
            <a:r>
              <a:t>);</a:t>
            </a:r>
            <a:endParaRPr b="1">
              <a:solidFill>
                <a:srgbClr val="018001"/>
              </a:solidFill>
            </a:endParaRPr>
          </a:p>
          <a:p>
            <a:pPr algn="l" defTabSz="457200">
              <a:defRPr sz="1900">
                <a:latin typeface="Courier"/>
                <a:ea typeface="Courier"/>
                <a:cs typeface="Courier"/>
                <a:sym typeface="Courier"/>
              </a:defRPr>
            </a:pPr>
            <a:r>
              <a:t>  } </a:t>
            </a:r>
            <a:r>
              <a:rPr b="1">
                <a:solidFill>
                  <a:srgbClr val="011480"/>
                </a:solidFill>
              </a:rPr>
              <a:t>else</a:t>
            </a:r>
            <a:r>
              <a:t> {</a:t>
            </a:r>
          </a:p>
          <a:p>
            <a:pPr algn="l" defTabSz="457200">
              <a:defRPr sz="1900">
                <a:latin typeface="Courier"/>
                <a:ea typeface="Courier"/>
                <a:cs typeface="Courier"/>
                <a:sym typeface="Courier"/>
              </a:defRPr>
            </a:pPr>
            <a:r>
              <a:t>    res.</a:t>
            </a:r>
            <a:r>
              <a:rPr>
                <a:solidFill>
                  <a:srgbClr val="7A7A43"/>
                </a:solidFill>
              </a:rPr>
              <a:t>status</a:t>
            </a:r>
            <a:r>
              <a:t>(</a:t>
            </a:r>
            <a:r>
              <a:rPr>
                <a:solidFill>
                  <a:srgbClr val="0432FF"/>
                </a:solidFill>
              </a:rPr>
              <a:t>200</a:t>
            </a:r>
            <a:r>
              <a:t>).</a:t>
            </a:r>
            <a:r>
              <a:rPr b="1">
                <a:solidFill>
                  <a:srgbClr val="66187A"/>
                </a:solidFill>
              </a:rPr>
              <a:t>send</a:t>
            </a:r>
            <a:r>
              <a:t>(</a:t>
            </a:r>
            <a:r>
              <a:rPr>
                <a:solidFill>
                  <a:srgbClr val="458383"/>
                </a:solidFill>
              </a:rPr>
              <a:t>transcript</a:t>
            </a:r>
            <a:r>
              <a:t>);</a:t>
            </a:r>
            <a:endParaRPr>
              <a:solidFill>
                <a:srgbClr val="458383"/>
              </a:solidFill>
            </a:endParaRPr>
          </a:p>
          <a:p>
            <a:pPr algn="l" defTabSz="457200">
              <a:defRPr sz="1900">
                <a:latin typeface="Courier"/>
                <a:ea typeface="Courier"/>
                <a:cs typeface="Courier"/>
                <a:sym typeface="Courier"/>
              </a:defRPr>
            </a:pPr>
            <a:r>
              <a:t>  }</a:t>
            </a:r>
          </a:p>
          <a:p>
            <a:pPr algn="l" defTabSz="457200">
              <a:defRPr sz="1900">
                <a:latin typeface="Courier"/>
                <a:ea typeface="Courier"/>
                <a:cs typeface="Courier"/>
                <a:sym typeface="Courier"/>
              </a:defRPr>
            </a:pPr>
            <a:r>
              <a:t>});</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Code Injection Example"/>
          <p:cNvSpPr txBox="1">
            <a:spLocks noGrp="1"/>
          </p:cNvSpPr>
          <p:nvPr>
            <p:ph type="title"/>
          </p:nvPr>
        </p:nvSpPr>
        <p:spPr>
          <a:prstGeom prst="rect">
            <a:avLst/>
          </a:prstGeom>
        </p:spPr>
        <p:txBody>
          <a:bodyPr/>
          <a:lstStyle/>
          <a:p>
            <a:r>
              <a:t>Untrusted inputs</a:t>
            </a:r>
          </a:p>
        </p:txBody>
      </p:sp>
      <p:sp>
        <p:nvSpPr>
          <p:cNvPr id="222" name="Cross-site scripting (XSS)"/>
          <p:cNvSpPr txBox="1">
            <a:spLocks noGrp="1"/>
          </p:cNvSpPr>
          <p:nvPr>
            <p:ph type="body" sz="quarter" idx="1"/>
          </p:nvPr>
        </p:nvSpPr>
        <p:spPr>
          <a:xfrm>
            <a:off x="335732" y="943371"/>
            <a:ext cx="11696203" cy="656519"/>
          </a:xfrm>
          <a:prstGeom prst="rect">
            <a:avLst/>
          </a:prstGeom>
        </p:spPr>
        <p:txBody>
          <a:bodyPr/>
          <a:lstStyle/>
          <a:p>
            <a:r>
              <a:t>Cross-site scripting (XSS) vulnerability</a:t>
            </a:r>
          </a:p>
        </p:txBody>
      </p:sp>
      <p:sp>
        <p:nvSpPr>
          <p:cNvPr id="223"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19</a:t>
            </a:fld>
            <a:endParaRPr/>
          </a:p>
        </p:txBody>
      </p:sp>
      <p:pic>
        <p:nvPicPr>
          <p:cNvPr id="224" name="Image" descr="Image"/>
          <p:cNvPicPr>
            <a:picLocks noChangeAspect="1"/>
          </p:cNvPicPr>
          <p:nvPr/>
        </p:nvPicPr>
        <p:blipFill>
          <a:blip r:embed="rId3"/>
          <a:stretch>
            <a:fillRect/>
          </a:stretch>
        </p:blipFill>
        <p:spPr>
          <a:xfrm>
            <a:off x="-459105" y="4274722"/>
            <a:ext cx="7037289" cy="6077146"/>
          </a:xfrm>
          <a:prstGeom prst="rect">
            <a:avLst/>
          </a:prstGeom>
          <a:ln w="12700">
            <a:miter lim="400000"/>
          </a:ln>
        </p:spPr>
      </p:pic>
      <p:grpSp>
        <p:nvGrpSpPr>
          <p:cNvPr id="230" name="Group"/>
          <p:cNvGrpSpPr/>
          <p:nvPr/>
        </p:nvGrpSpPr>
        <p:grpSpPr>
          <a:xfrm>
            <a:off x="-547596" y="2378168"/>
            <a:ext cx="4447690" cy="1571626"/>
            <a:chOff x="0" y="0"/>
            <a:chExt cx="4447689" cy="1571625"/>
          </a:xfrm>
        </p:grpSpPr>
        <p:pic>
          <p:nvPicPr>
            <p:cNvPr id="225" name="Image" descr="Image"/>
            <p:cNvPicPr>
              <a:picLocks noChangeAspect="1"/>
            </p:cNvPicPr>
            <p:nvPr/>
          </p:nvPicPr>
          <p:blipFill>
            <a:blip r:embed="rId4"/>
            <a:stretch>
              <a:fillRect/>
            </a:stretch>
          </p:blipFill>
          <p:spPr>
            <a:xfrm>
              <a:off x="0" y="0"/>
              <a:ext cx="1080493" cy="1571626"/>
            </a:xfrm>
            <a:prstGeom prst="rect">
              <a:avLst/>
            </a:prstGeom>
            <a:ln w="12700" cap="flat">
              <a:noFill/>
              <a:miter lim="400000"/>
            </a:ln>
            <a:effectLst/>
          </p:spPr>
        </p:pic>
        <p:sp>
          <p:nvSpPr>
            <p:cNvPr id="226" name="Line"/>
            <p:cNvSpPr/>
            <p:nvPr/>
          </p:nvSpPr>
          <p:spPr>
            <a:xfrm>
              <a:off x="1211864" y="785812"/>
              <a:ext cx="1599549" cy="2"/>
            </a:xfrm>
            <a:prstGeom prst="line">
              <a:avLst/>
            </a:prstGeom>
            <a:noFill/>
            <a:ln w="12700" cap="flat">
              <a:solidFill>
                <a:schemeClr val="accent1"/>
              </a:solidFill>
              <a:prstDash val="solid"/>
              <a:miter lim="800000"/>
            </a:ln>
            <a:effectLst/>
          </p:spPr>
          <p:txBody>
            <a:bodyPr wrap="square" lIns="45719" tIns="45719" rIns="45719" bIns="45719" numCol="1" anchor="t">
              <a:noAutofit/>
            </a:bodyPr>
            <a:lstStyle/>
            <a:p>
              <a:endParaRPr/>
            </a:p>
          </p:txBody>
        </p:sp>
        <p:sp>
          <p:nvSpPr>
            <p:cNvPr id="227" name="/transcripts/4"/>
            <p:cNvSpPr txBox="1"/>
            <p:nvPr/>
          </p:nvSpPr>
          <p:spPr>
            <a:xfrm>
              <a:off x="890139" y="402996"/>
              <a:ext cx="2242999" cy="3005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a:defRPr sz="1600" b="1"/>
              </a:lvl1pPr>
            </a:lstStyle>
            <a:p>
              <a:r>
                <a:t>/transcripts/%3Ch1%3e…</a:t>
              </a:r>
            </a:p>
          </p:txBody>
        </p:sp>
        <p:sp>
          <p:nvSpPr>
            <p:cNvPr id="228" name="Rectangle"/>
            <p:cNvSpPr/>
            <p:nvPr/>
          </p:nvSpPr>
          <p:spPr>
            <a:xfrm>
              <a:off x="2851642" y="206122"/>
              <a:ext cx="1596048" cy="1159381"/>
            </a:xfrm>
            <a:prstGeom prst="rect">
              <a:avLst/>
            </a:prstGeom>
            <a:gradFill flip="none" rotWithShape="1">
              <a:gsLst>
                <a:gs pos="0">
                  <a:srgbClr val="70A6DB"/>
                </a:gs>
                <a:gs pos="50000">
                  <a:srgbClr val="559BDB"/>
                </a:gs>
                <a:gs pos="100000">
                  <a:srgbClr val="448AC9"/>
                </a:gs>
              </a:gsLst>
              <a:lin ang="5400000" scaled="0"/>
            </a:gradFill>
            <a:ln w="6350" cap="flat">
              <a:solidFill>
                <a:schemeClr val="accent5"/>
              </a:solidFill>
              <a:prstDash val="solid"/>
              <a:miter lim="800000"/>
            </a:ln>
            <a:effectLst/>
          </p:spPr>
          <p:txBody>
            <a:bodyPr wrap="square" lIns="45719" tIns="45719" rIns="45719" bIns="45719" numCol="1" anchor="ctr">
              <a:noAutofit/>
            </a:bodyPr>
            <a:lstStyle/>
            <a:p>
              <a:pPr>
                <a:defRPr>
                  <a:solidFill>
                    <a:srgbClr val="FFFFFF"/>
                  </a:solidFill>
                </a:defRPr>
              </a:pPr>
              <a:endParaRPr/>
            </a:p>
          </p:txBody>
        </p:sp>
        <p:sp>
          <p:nvSpPr>
            <p:cNvPr id="229" name="Trusted Server"/>
            <p:cNvSpPr txBox="1"/>
            <p:nvPr/>
          </p:nvSpPr>
          <p:spPr>
            <a:xfrm>
              <a:off x="2851642" y="381429"/>
              <a:ext cx="1596048" cy="80876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defRPr sz="2500" b="1"/>
              </a:lvl1pPr>
            </a:lstStyle>
            <a:p>
              <a:r>
                <a:t>Trusted Server</a:t>
              </a:r>
            </a:p>
          </p:txBody>
        </p:sp>
      </p:grpSp>
      <p:sp>
        <p:nvSpPr>
          <p:cNvPr id="231" name="app.get('/transcripts/:id', (req, res) =&gt; {…"/>
          <p:cNvSpPr txBox="1"/>
          <p:nvPr/>
        </p:nvSpPr>
        <p:spPr>
          <a:xfrm>
            <a:off x="4102100" y="1880167"/>
            <a:ext cx="8223300" cy="2730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l" defTabSz="457200">
              <a:defRPr sz="1900">
                <a:latin typeface="Courier"/>
                <a:ea typeface="Courier"/>
                <a:cs typeface="Courier"/>
                <a:sym typeface="Courier"/>
              </a:defRPr>
            </a:pPr>
            <a:r>
              <a:t>app.</a:t>
            </a:r>
            <a:r>
              <a:rPr b="1">
                <a:solidFill>
                  <a:srgbClr val="66187A"/>
                </a:solidFill>
              </a:rPr>
              <a:t>get</a:t>
            </a:r>
            <a:r>
              <a:t>(</a:t>
            </a:r>
            <a:r>
              <a:rPr b="1">
                <a:solidFill>
                  <a:srgbClr val="018001"/>
                </a:solidFill>
              </a:rPr>
              <a:t>'/transcripts/:id'</a:t>
            </a:r>
            <a:r>
              <a:t>,(req,res)=&gt;{</a:t>
            </a:r>
            <a:endParaRPr b="1">
              <a:solidFill>
                <a:srgbClr val="018001"/>
              </a:solidFill>
            </a:endParaRPr>
          </a:p>
          <a:p>
            <a:pPr algn="l" defTabSz="457200">
              <a:defRPr sz="1900" i="1">
                <a:solidFill>
                  <a:srgbClr val="808080"/>
                </a:solidFill>
                <a:latin typeface="Courier"/>
                <a:ea typeface="Courier"/>
                <a:cs typeface="Courier"/>
                <a:sym typeface="Courier"/>
              </a:defRPr>
            </a:pPr>
            <a:r>
              <a:t> </a:t>
            </a:r>
            <a:r>
              <a:rPr b="1" i="0">
                <a:solidFill>
                  <a:srgbClr val="011480"/>
                </a:solidFill>
              </a:rPr>
              <a:t>const </a:t>
            </a:r>
            <a:r>
              <a:rPr i="0">
                <a:solidFill>
                  <a:srgbClr val="000000"/>
                </a:solidFill>
              </a:rPr>
              <a:t>{</a:t>
            </a:r>
            <a:r>
              <a:rPr i="0">
                <a:solidFill>
                  <a:srgbClr val="458383"/>
                </a:solidFill>
              </a:rPr>
              <a:t>id</a:t>
            </a:r>
            <a:r>
              <a:rPr i="0">
                <a:solidFill>
                  <a:srgbClr val="000000"/>
                </a:solidFill>
              </a:rPr>
              <a:t>} = req.</a:t>
            </a:r>
            <a:r>
              <a:rPr b="1" i="0">
                <a:solidFill>
                  <a:srgbClr val="66187A"/>
                </a:solidFill>
              </a:rPr>
              <a:t>params</a:t>
            </a:r>
            <a:r>
              <a:rPr i="0">
                <a:solidFill>
                  <a:srgbClr val="000000"/>
                </a:solidFill>
              </a:rPr>
              <a:t>;</a:t>
            </a:r>
            <a:endParaRPr>
              <a:solidFill>
                <a:srgbClr val="000000"/>
              </a:solidFill>
            </a:endParaRPr>
          </a:p>
          <a:p>
            <a:pPr algn="l" defTabSz="457200">
              <a:defRPr sz="1900">
                <a:latin typeface="Courier"/>
                <a:ea typeface="Courier"/>
                <a:cs typeface="Courier"/>
                <a:sym typeface="Courier"/>
              </a:defRPr>
            </a:pPr>
            <a:r>
              <a:t>  </a:t>
            </a:r>
            <a:r>
              <a:rPr b="1">
                <a:solidFill>
                  <a:srgbClr val="011480"/>
                </a:solidFill>
              </a:rPr>
              <a:t>const </a:t>
            </a:r>
            <a:r>
              <a:rPr>
                <a:solidFill>
                  <a:srgbClr val="458383"/>
                </a:solidFill>
              </a:rPr>
              <a:t>transcript </a:t>
            </a:r>
            <a:r>
              <a:t>= db.</a:t>
            </a:r>
            <a:r>
              <a:rPr i="1"/>
              <a:t>getTranscript</a:t>
            </a:r>
            <a:r>
              <a:t>(</a:t>
            </a:r>
            <a:r>
              <a:rPr i="1"/>
              <a:t>parseInt</a:t>
            </a:r>
            <a:r>
              <a:t>(</a:t>
            </a:r>
            <a:r>
              <a:rPr>
                <a:solidFill>
                  <a:srgbClr val="458383"/>
                </a:solidFill>
              </a:rPr>
              <a:t>id</a:t>
            </a:r>
            <a:r>
              <a:t>));</a:t>
            </a:r>
          </a:p>
          <a:p>
            <a:pPr algn="l" defTabSz="457200">
              <a:defRPr sz="1900">
                <a:latin typeface="Courier"/>
                <a:ea typeface="Courier"/>
                <a:cs typeface="Courier"/>
                <a:sym typeface="Courier"/>
              </a:defRPr>
            </a:pPr>
            <a:r>
              <a:t>  </a:t>
            </a:r>
            <a:r>
              <a:rPr b="1">
                <a:solidFill>
                  <a:srgbClr val="011480"/>
                </a:solidFill>
              </a:rPr>
              <a:t>if </a:t>
            </a:r>
            <a:r>
              <a:t>(</a:t>
            </a:r>
            <a:r>
              <a:rPr>
                <a:solidFill>
                  <a:srgbClr val="458383"/>
                </a:solidFill>
              </a:rPr>
              <a:t>transcript </a:t>
            </a:r>
            <a:r>
              <a:t>=== </a:t>
            </a:r>
            <a:r>
              <a:rPr b="1">
                <a:solidFill>
                  <a:srgbClr val="011480"/>
                </a:solidFill>
              </a:rPr>
              <a:t>undefined</a:t>
            </a:r>
            <a:r>
              <a:t>) {</a:t>
            </a:r>
            <a:endParaRPr>
              <a:solidFill>
                <a:srgbClr val="458383"/>
              </a:solidFill>
            </a:endParaRPr>
          </a:p>
          <a:p>
            <a:pPr algn="l" defTabSz="457200">
              <a:defRPr sz="1900">
                <a:latin typeface="Courier"/>
                <a:ea typeface="Courier"/>
                <a:cs typeface="Courier"/>
                <a:sym typeface="Courier"/>
              </a:defRPr>
            </a:pPr>
            <a:r>
              <a:t>    res.</a:t>
            </a:r>
            <a:r>
              <a:rPr>
                <a:solidFill>
                  <a:srgbClr val="7A7A43"/>
                </a:solidFill>
              </a:rPr>
              <a:t>status</a:t>
            </a:r>
            <a:r>
              <a:t>(</a:t>
            </a:r>
            <a:r>
              <a:rPr>
                <a:solidFill>
                  <a:srgbClr val="0432FF"/>
                </a:solidFill>
              </a:rPr>
              <a:t>404</a:t>
            </a:r>
            <a:r>
              <a:t>).</a:t>
            </a:r>
            <a:r>
              <a:rPr b="1">
                <a:solidFill>
                  <a:srgbClr val="66187A"/>
                </a:solidFill>
              </a:rPr>
              <a:t>send</a:t>
            </a:r>
            <a:r>
              <a:t>(</a:t>
            </a:r>
            <a:r>
              <a:rPr b="1">
                <a:solidFill>
                  <a:srgbClr val="018001"/>
                </a:solidFill>
              </a:rPr>
              <a:t>`</a:t>
            </a:r>
            <a:r>
              <a:t>${</a:t>
            </a:r>
            <a:r>
              <a:rPr>
                <a:solidFill>
                  <a:srgbClr val="458383"/>
                </a:solidFill>
              </a:rPr>
              <a:t>id</a:t>
            </a:r>
            <a:r>
              <a:t>} </a:t>
            </a:r>
            <a:r>
              <a:rPr b="1">
                <a:solidFill>
                  <a:srgbClr val="018001"/>
                </a:solidFill>
              </a:rPr>
              <a:t>is invalid student id`</a:t>
            </a:r>
            <a:r>
              <a:t>);</a:t>
            </a:r>
            <a:endParaRPr b="1">
              <a:solidFill>
                <a:srgbClr val="018001"/>
              </a:solidFill>
            </a:endParaRPr>
          </a:p>
          <a:p>
            <a:pPr algn="l" defTabSz="457200">
              <a:defRPr sz="1900">
                <a:latin typeface="Courier"/>
                <a:ea typeface="Courier"/>
                <a:cs typeface="Courier"/>
                <a:sym typeface="Courier"/>
              </a:defRPr>
            </a:pPr>
            <a:r>
              <a:t>  } </a:t>
            </a:r>
            <a:r>
              <a:rPr b="1">
                <a:solidFill>
                  <a:srgbClr val="011480"/>
                </a:solidFill>
              </a:rPr>
              <a:t>else</a:t>
            </a:r>
            <a:r>
              <a:t> {</a:t>
            </a:r>
          </a:p>
          <a:p>
            <a:pPr algn="l" defTabSz="457200">
              <a:defRPr sz="1900">
                <a:latin typeface="Courier"/>
                <a:ea typeface="Courier"/>
                <a:cs typeface="Courier"/>
                <a:sym typeface="Courier"/>
              </a:defRPr>
            </a:pPr>
            <a:r>
              <a:t>    res.</a:t>
            </a:r>
            <a:r>
              <a:rPr>
                <a:solidFill>
                  <a:srgbClr val="7A7A43"/>
                </a:solidFill>
              </a:rPr>
              <a:t>status</a:t>
            </a:r>
            <a:r>
              <a:t>(</a:t>
            </a:r>
            <a:r>
              <a:rPr>
                <a:solidFill>
                  <a:srgbClr val="0432FF"/>
                </a:solidFill>
              </a:rPr>
              <a:t>200</a:t>
            </a:r>
            <a:r>
              <a:t>).</a:t>
            </a:r>
            <a:r>
              <a:rPr b="1">
                <a:solidFill>
                  <a:srgbClr val="66187A"/>
                </a:solidFill>
              </a:rPr>
              <a:t>send</a:t>
            </a:r>
            <a:r>
              <a:t>(</a:t>
            </a:r>
            <a:r>
              <a:rPr>
                <a:solidFill>
                  <a:srgbClr val="458383"/>
                </a:solidFill>
              </a:rPr>
              <a:t>transcript</a:t>
            </a:r>
            <a:r>
              <a:t>);</a:t>
            </a:r>
            <a:endParaRPr>
              <a:solidFill>
                <a:srgbClr val="458383"/>
              </a:solidFill>
            </a:endParaRPr>
          </a:p>
          <a:p>
            <a:pPr algn="l" defTabSz="457200">
              <a:defRPr sz="1900">
                <a:latin typeface="Courier"/>
                <a:ea typeface="Courier"/>
                <a:cs typeface="Courier"/>
                <a:sym typeface="Courier"/>
              </a:defRPr>
            </a:pPr>
            <a:r>
              <a:t>  }</a:t>
            </a:r>
          </a:p>
          <a:p>
            <a:pPr algn="l" defTabSz="457200">
              <a:defRPr sz="1900">
                <a:latin typeface="Courier"/>
                <a:ea typeface="Courier"/>
                <a:cs typeface="Courier"/>
                <a:sym typeface="Courier"/>
              </a:defRPr>
            </a:pPr>
            <a:r>
              <a:t>});</a:t>
            </a:r>
          </a:p>
        </p:txBody>
      </p:sp>
      <p:sp>
        <p:nvSpPr>
          <p:cNvPr id="232" name="Callout"/>
          <p:cNvSpPr/>
          <p:nvPr/>
        </p:nvSpPr>
        <p:spPr>
          <a:xfrm>
            <a:off x="6019800" y="2646717"/>
            <a:ext cx="6103046" cy="6634216"/>
          </a:xfrm>
          <a:custGeom>
            <a:avLst/>
            <a:gdLst/>
            <a:ahLst/>
            <a:cxnLst>
              <a:cxn ang="0">
                <a:pos x="wd2" y="hd2"/>
              </a:cxn>
              <a:cxn ang="5400000">
                <a:pos x="wd2" y="hd2"/>
              </a:cxn>
              <a:cxn ang="10800000">
                <a:pos x="wd2" y="hd2"/>
              </a:cxn>
              <a:cxn ang="16200000">
                <a:pos x="wd2" y="hd2"/>
              </a:cxn>
            </a:cxnLst>
            <a:rect l="0" t="0" r="r" b="b"/>
            <a:pathLst>
              <a:path w="21600" h="21600" extrusionOk="0">
                <a:moveTo>
                  <a:pt x="3594" y="0"/>
                </a:moveTo>
                <a:lnTo>
                  <a:pt x="1457" y="4497"/>
                </a:lnTo>
                <a:lnTo>
                  <a:pt x="1068" y="4497"/>
                </a:lnTo>
                <a:cubicBezTo>
                  <a:pt x="478" y="4497"/>
                  <a:pt x="0" y="4926"/>
                  <a:pt x="0" y="5455"/>
                </a:cubicBezTo>
                <a:lnTo>
                  <a:pt x="0" y="20642"/>
                </a:lnTo>
                <a:cubicBezTo>
                  <a:pt x="0" y="21171"/>
                  <a:pt x="478" y="21600"/>
                  <a:pt x="1068" y="21600"/>
                </a:cubicBezTo>
                <a:lnTo>
                  <a:pt x="20532" y="21600"/>
                </a:lnTo>
                <a:cubicBezTo>
                  <a:pt x="21122" y="21600"/>
                  <a:pt x="21600" y="21171"/>
                  <a:pt x="21600" y="20642"/>
                </a:cubicBezTo>
                <a:lnTo>
                  <a:pt x="21600" y="5455"/>
                </a:lnTo>
                <a:cubicBezTo>
                  <a:pt x="21600" y="4926"/>
                  <a:pt x="21122" y="4497"/>
                  <a:pt x="20532" y="4497"/>
                </a:cubicBezTo>
                <a:lnTo>
                  <a:pt x="5730" y="4497"/>
                </a:lnTo>
                <a:lnTo>
                  <a:pt x="3594" y="0"/>
                </a:lnTo>
                <a:close/>
              </a:path>
            </a:pathLst>
          </a:custGeom>
          <a:solidFill>
            <a:srgbClr val="FFFFFF"/>
          </a:solidFill>
          <a:ln w="127000">
            <a:solidFill>
              <a:srgbClr val="EE230C"/>
            </a:solidFill>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233" name="&lt;h1&gt;Congratulations!&lt;/h1&gt;…"/>
          <p:cNvSpPr txBox="1"/>
          <p:nvPr/>
        </p:nvSpPr>
        <p:spPr>
          <a:xfrm>
            <a:off x="6123453" y="4150994"/>
            <a:ext cx="6025369" cy="2946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457200">
              <a:defRPr sz="1300">
                <a:latin typeface="Courier"/>
                <a:ea typeface="Courier"/>
                <a:cs typeface="Courier"/>
                <a:sym typeface="Courier"/>
              </a:defRPr>
            </a:pPr>
            <a:r>
              <a:t>&lt;</a:t>
            </a:r>
            <a:r>
              <a:rPr b="1">
                <a:solidFill>
                  <a:srgbClr val="011480"/>
                </a:solidFill>
              </a:rPr>
              <a:t>h1</a:t>
            </a:r>
            <a:r>
              <a:t>&gt;Congratulations!&lt;/</a:t>
            </a:r>
            <a:r>
              <a:rPr b="1">
                <a:solidFill>
                  <a:srgbClr val="011480"/>
                </a:solidFill>
              </a:rPr>
              <a:t>h1</a:t>
            </a:r>
            <a:r>
              <a:t>&gt;</a:t>
            </a:r>
          </a:p>
          <a:p>
            <a:pPr algn="l" defTabSz="457200">
              <a:defRPr sz="1300">
                <a:latin typeface="Courier"/>
                <a:ea typeface="Courier"/>
                <a:cs typeface="Courier"/>
                <a:sym typeface="Courier"/>
              </a:defRPr>
            </a:pPr>
            <a:r>
              <a:t>  You are the 1000th visitor to the transcript site! You have been selected to receive a free iPad. To claim your prize &lt;</a:t>
            </a:r>
            <a:r>
              <a:rPr b="1">
                <a:solidFill>
                  <a:srgbClr val="011480"/>
                </a:solidFill>
              </a:rPr>
              <a:t>a </a:t>
            </a:r>
            <a:r>
              <a:rPr b="1">
                <a:solidFill>
                  <a:srgbClr val="0432FF"/>
                </a:solidFill>
              </a:rPr>
              <a:t>href</a:t>
            </a:r>
            <a:r>
              <a:rPr b="1">
                <a:solidFill>
                  <a:srgbClr val="018001"/>
                </a:solidFill>
              </a:rPr>
              <a:t>='https://www.youtube.com/watch?v=DLzxrzFCyOs'</a:t>
            </a:r>
            <a:r>
              <a:t>&gt;click here!&lt;/</a:t>
            </a:r>
            <a:r>
              <a:rPr b="1">
                <a:solidFill>
                  <a:srgbClr val="011480"/>
                </a:solidFill>
              </a:rPr>
              <a:t>a</a:t>
            </a:r>
            <a:r>
              <a:t>&gt;</a:t>
            </a:r>
          </a:p>
          <a:p>
            <a:pPr algn="l" defTabSz="457200">
              <a:defRPr sz="1300">
                <a:latin typeface="Courier"/>
                <a:ea typeface="Courier"/>
                <a:cs typeface="Courier"/>
                <a:sym typeface="Courier"/>
              </a:defRPr>
            </a:pPr>
            <a:r>
              <a:t>  &lt;</a:t>
            </a:r>
            <a:r>
              <a:rPr b="1">
                <a:solidFill>
                  <a:srgbClr val="011480"/>
                </a:solidFill>
              </a:rPr>
              <a:t>script </a:t>
            </a:r>
            <a:r>
              <a:rPr b="1">
                <a:solidFill>
                  <a:srgbClr val="0432FF"/>
                </a:solidFill>
              </a:rPr>
              <a:t>language</a:t>
            </a:r>
            <a:r>
              <a:rPr b="1">
                <a:solidFill>
                  <a:srgbClr val="018001"/>
                </a:solidFill>
              </a:rPr>
              <a:t>=“javascript”</a:t>
            </a:r>
            <a:r>
              <a:t>&gt;</a:t>
            </a:r>
          </a:p>
          <a:p>
            <a:pPr algn="l" defTabSz="457200">
              <a:defRPr sz="1300">
                <a:latin typeface="Courier"/>
                <a:ea typeface="Courier"/>
                <a:cs typeface="Courier"/>
                <a:sym typeface="Courier"/>
              </a:defRPr>
            </a:pPr>
            <a:r>
              <a:t>document.getRootNode().body.innerHTML=</a:t>
            </a:r>
          </a:p>
          <a:p>
            <a:pPr algn="l" defTabSz="457200">
              <a:defRPr sz="1300">
                <a:latin typeface="Courier"/>
                <a:ea typeface="Courier"/>
                <a:cs typeface="Courier"/>
                <a:sym typeface="Courier"/>
              </a:defRPr>
            </a:pPr>
            <a:r>
              <a:t>'&lt;</a:t>
            </a:r>
            <a:r>
              <a:rPr b="1">
                <a:solidFill>
                  <a:srgbClr val="011480"/>
                </a:solidFill>
              </a:rPr>
              <a:t>h1</a:t>
            </a:r>
            <a:r>
              <a:t>&gt;Congratulations!&lt;/</a:t>
            </a:r>
            <a:r>
              <a:rPr b="1">
                <a:solidFill>
                  <a:srgbClr val="011480"/>
                </a:solidFill>
              </a:rPr>
              <a:t>h1</a:t>
            </a:r>
            <a:r>
              <a:t>&gt;You are the 1000th visitor to the transcript site! You have been selected to receive a free iPad. To claim your prize &lt;</a:t>
            </a:r>
            <a:r>
              <a:rPr b="1">
                <a:solidFill>
                  <a:srgbClr val="011480"/>
                </a:solidFill>
              </a:rPr>
              <a:t>a </a:t>
            </a:r>
            <a:r>
              <a:rPr b="1">
                <a:solidFill>
                  <a:srgbClr val="0432FF"/>
                </a:solidFill>
              </a:rPr>
              <a:t>href</a:t>
            </a:r>
            <a:r>
              <a:rPr b="1">
                <a:solidFill>
                  <a:srgbClr val="018001"/>
                </a:solidFill>
              </a:rPr>
              <a:t>="https://www.youtube.com/watch?v=DLzxrzFCyOs"</a:t>
            </a:r>
            <a:r>
              <a:t>&gt;click here!&lt;/</a:t>
            </a:r>
            <a:r>
              <a:rPr b="1">
                <a:solidFill>
                  <a:srgbClr val="011480"/>
                </a:solidFill>
              </a:rPr>
              <a:t>a</a:t>
            </a:r>
            <a:r>
              <a:t>&gt;’;</a:t>
            </a:r>
          </a:p>
          <a:p>
            <a:pPr algn="l" defTabSz="457200">
              <a:defRPr sz="1300">
                <a:latin typeface="Courier"/>
                <a:ea typeface="Courier"/>
                <a:cs typeface="Courier"/>
                <a:sym typeface="Courier"/>
              </a:defRPr>
            </a:pPr>
            <a:r>
              <a:t>alert('You are a winner!’);</a:t>
            </a:r>
          </a:p>
          <a:p>
            <a:pPr algn="l" defTabSz="457200">
              <a:defRPr sz="1300">
                <a:latin typeface="Courier"/>
                <a:ea typeface="Courier"/>
                <a:cs typeface="Courier"/>
                <a:sym typeface="Courier"/>
              </a:defRPr>
            </a:pPr>
            <a:r>
              <a:t>&lt;/</a:t>
            </a:r>
            <a:r>
              <a:rPr b="1">
                <a:solidFill>
                  <a:srgbClr val="011480"/>
                </a:solidFill>
              </a:rPr>
              <a:t>script</a:t>
            </a:r>
            <a:r>
              <a:t>&gt;</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Learning Objectives for this Lesson"/>
          <p:cNvSpPr txBox="1">
            <a:spLocks noGrp="1"/>
          </p:cNvSpPr>
          <p:nvPr>
            <p:ph type="title"/>
          </p:nvPr>
        </p:nvSpPr>
        <p:spPr>
          <a:prstGeom prst="rect">
            <a:avLst/>
          </a:prstGeom>
        </p:spPr>
        <p:txBody>
          <a:bodyPr/>
          <a:lstStyle/>
          <a:p>
            <a:r>
              <a:t>Learning objectives</a:t>
            </a:r>
          </a:p>
        </p:txBody>
      </p:sp>
      <p:sp>
        <p:nvSpPr>
          <p:cNvPr id="64" name="By the end of this lesson, you should be able to…"/>
          <p:cNvSpPr txBox="1">
            <a:spLocks noGrp="1"/>
          </p:cNvSpPr>
          <p:nvPr>
            <p:ph type="body" idx="1"/>
          </p:nvPr>
        </p:nvSpPr>
        <p:spPr>
          <a:prstGeom prst="rect">
            <a:avLst/>
          </a:prstGeom>
        </p:spPr>
        <p:txBody>
          <a:bodyPr/>
          <a:lstStyle/>
          <a:p>
            <a:r>
              <a:t>By the end of this lesson, you should be able to…</a:t>
            </a:r>
          </a:p>
          <a:p>
            <a:pPr lvl="1"/>
            <a:r>
              <a:t>Define key terms relating to security</a:t>
            </a:r>
          </a:p>
          <a:p>
            <a:pPr lvl="1"/>
            <a:r>
              <a:t>Describe tradeoffs between security and other SE requirements</a:t>
            </a:r>
          </a:p>
          <a:p>
            <a:pPr lvl="1"/>
            <a:r>
              <a:t>Explain common vulnerabilities in web apps, and mitigations</a:t>
            </a:r>
          </a:p>
          <a:p>
            <a:pPr lvl="1"/>
            <a:r>
              <a:t>Explain why software alone isn’t enough to assure security</a:t>
            </a:r>
          </a:p>
        </p:txBody>
      </p:sp>
      <p:sp>
        <p:nvSpPr>
          <p:cNvPr id="65" name="Slide Number"/>
          <p:cNvSpPr txBox="1">
            <a:spLocks noGrp="1"/>
          </p:cNvSpPr>
          <p:nvPr>
            <p:ph type="sldNum" sz="quarter" idx="2"/>
          </p:nvPr>
        </p:nvSpPr>
        <p:spPr>
          <a:xfrm>
            <a:off x="11172418" y="6414760"/>
            <a:ext cx="181382"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a:t>
            </a:fld>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Code Injection Example"/>
          <p:cNvSpPr txBox="1">
            <a:spLocks noGrp="1"/>
          </p:cNvSpPr>
          <p:nvPr>
            <p:ph type="title"/>
          </p:nvPr>
        </p:nvSpPr>
        <p:spPr>
          <a:prstGeom prst="rect">
            <a:avLst/>
          </a:prstGeom>
        </p:spPr>
        <p:txBody>
          <a:bodyPr/>
          <a:lstStyle/>
          <a:p>
            <a:r>
              <a:t>Untrusted inputs</a:t>
            </a:r>
          </a:p>
        </p:txBody>
      </p:sp>
      <p:sp>
        <p:nvSpPr>
          <p:cNvPr id="238" name="Java code injection in Apache Struts (@Equifax)"/>
          <p:cNvSpPr txBox="1">
            <a:spLocks noGrp="1"/>
          </p:cNvSpPr>
          <p:nvPr>
            <p:ph type="body" sz="quarter" idx="1"/>
          </p:nvPr>
        </p:nvSpPr>
        <p:spPr>
          <a:xfrm>
            <a:off x="335732" y="943371"/>
            <a:ext cx="11696203" cy="576214"/>
          </a:xfrm>
          <a:prstGeom prst="rect">
            <a:avLst/>
          </a:prstGeom>
        </p:spPr>
        <p:txBody>
          <a:bodyPr/>
          <a:lstStyle/>
          <a:p>
            <a:r>
              <a:t>Java code injection vulnerability in Apache Struts (@Equifax)</a:t>
            </a:r>
          </a:p>
        </p:txBody>
      </p:sp>
      <p:sp>
        <p:nvSpPr>
          <p:cNvPr id="239"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20</a:t>
            </a:fld>
            <a:endParaRPr/>
          </a:p>
        </p:txBody>
      </p:sp>
      <p:pic>
        <p:nvPicPr>
          <p:cNvPr id="240" name="Image" descr="Image"/>
          <p:cNvPicPr>
            <a:picLocks noChangeAspect="1"/>
          </p:cNvPicPr>
          <p:nvPr/>
        </p:nvPicPr>
        <p:blipFill>
          <a:blip r:embed="rId3"/>
          <a:stretch>
            <a:fillRect/>
          </a:stretch>
        </p:blipFill>
        <p:spPr>
          <a:xfrm>
            <a:off x="-3175" y="1388847"/>
            <a:ext cx="10413455" cy="2986452"/>
          </a:xfrm>
          <a:prstGeom prst="rect">
            <a:avLst/>
          </a:prstGeom>
          <a:ln w="12700">
            <a:miter lim="400000"/>
          </a:ln>
        </p:spPr>
      </p:pic>
      <p:sp>
        <p:nvSpPr>
          <p:cNvPr id="241" name="CVE-2017-5638 Detail…"/>
          <p:cNvSpPr txBox="1"/>
          <p:nvPr/>
        </p:nvSpPr>
        <p:spPr>
          <a:xfrm>
            <a:off x="-18299" y="3333750"/>
            <a:ext cx="10602998" cy="2314575"/>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6" tIns="71436" rIns="71436" bIns="71436" anchor="ctr">
            <a:spAutoFit/>
          </a:bodyPr>
          <a:lstStyle/>
          <a:p>
            <a:pPr algn="l" defTabSz="642937">
              <a:defRPr sz="2700" b="1">
                <a:solidFill>
                  <a:srgbClr val="333333"/>
                </a:solidFill>
                <a:latin typeface="Avenir Next Regular"/>
                <a:ea typeface="Avenir Next Regular"/>
                <a:cs typeface="Avenir Next Regular"/>
                <a:sym typeface="Avenir Next Regular"/>
              </a:defRPr>
            </a:pPr>
            <a:r>
              <a:t>CVE-2017-5638 Detail</a:t>
            </a:r>
          </a:p>
          <a:p>
            <a:pPr algn="l" defTabSz="642937">
              <a:defRPr sz="1900" b="1">
                <a:solidFill>
                  <a:srgbClr val="333333"/>
                </a:solidFill>
                <a:latin typeface="Avenir Next Regular"/>
                <a:ea typeface="Avenir Next Regular"/>
                <a:cs typeface="Avenir Next Regular"/>
                <a:sym typeface="Avenir Next Regular"/>
              </a:defRPr>
            </a:pPr>
            <a:r>
              <a:t>Current Description</a:t>
            </a:r>
          </a:p>
          <a:p>
            <a:pPr algn="l" defTabSz="642937">
              <a:defRPr>
                <a:solidFill>
                  <a:srgbClr val="333333"/>
                </a:solidFill>
                <a:latin typeface="Avenir Next Regular"/>
                <a:ea typeface="Avenir Next Regular"/>
                <a:cs typeface="Avenir Next Regular"/>
                <a:sym typeface="Avenir Next Regular"/>
              </a:defRPr>
            </a:pPr>
            <a:r>
              <a:rPr sz="1300"/>
              <a:t>The Jakarta Multipart parser in Apache Struts 2 2.3.x before 2.3.32 and 2.5.x before 2.5.10.1 has incorrect exception handling and error-message generation during file-upload attempts, which allows remote attackers to </a:t>
            </a:r>
            <a:r>
              <a:rPr sz="2200" b="1"/>
              <a:t>execute arbitrary commands via a crafted Content-Type, Content-Disposition, or Content-Length HTTP header</a:t>
            </a:r>
            <a:r>
              <a:t>, as exploited in the wild in March 2017 with a Content-Type header containing a #cmd= string.</a:t>
            </a:r>
          </a:p>
        </p:txBody>
      </p:sp>
      <p:pic>
        <p:nvPicPr>
          <p:cNvPr id="242" name="Image" descr="Image"/>
          <p:cNvPicPr>
            <a:picLocks noChangeAspect="1"/>
          </p:cNvPicPr>
          <p:nvPr/>
        </p:nvPicPr>
        <p:blipFill>
          <a:blip r:embed="rId4"/>
          <a:stretch>
            <a:fillRect/>
          </a:stretch>
        </p:blipFill>
        <p:spPr>
          <a:xfrm>
            <a:off x="5717926" y="5246955"/>
            <a:ext cx="6462764" cy="1644115"/>
          </a:xfrm>
          <a:prstGeom prst="rect">
            <a:avLst/>
          </a:prstGeom>
          <a:ln w="12700">
            <a:miter lim="400000"/>
          </a:ln>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Code Injection Example"/>
          <p:cNvSpPr txBox="1">
            <a:spLocks noGrp="1"/>
          </p:cNvSpPr>
          <p:nvPr>
            <p:ph type="title"/>
          </p:nvPr>
        </p:nvSpPr>
        <p:spPr>
          <a:prstGeom prst="rect">
            <a:avLst/>
          </a:prstGeom>
        </p:spPr>
        <p:txBody>
          <a:bodyPr/>
          <a:lstStyle/>
          <a:p>
            <a:r>
              <a:t>Untrusted inputs</a:t>
            </a:r>
          </a:p>
        </p:txBody>
      </p:sp>
      <p:sp>
        <p:nvSpPr>
          <p:cNvPr id="247" name="Java code injection in Apache Struts (@Equifax)"/>
          <p:cNvSpPr txBox="1">
            <a:spLocks noGrp="1"/>
          </p:cNvSpPr>
          <p:nvPr>
            <p:ph type="body" idx="1"/>
          </p:nvPr>
        </p:nvSpPr>
        <p:spPr>
          <a:prstGeom prst="rect">
            <a:avLst/>
          </a:prstGeom>
        </p:spPr>
        <p:txBody>
          <a:bodyPr/>
          <a:lstStyle/>
          <a:p>
            <a:r>
              <a:t>Java code injection vulnerability in Log4J</a:t>
            </a:r>
          </a:p>
        </p:txBody>
      </p:sp>
      <p:sp>
        <p:nvSpPr>
          <p:cNvPr id="248"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21</a:t>
            </a:fld>
            <a:endParaRPr/>
          </a:p>
        </p:txBody>
      </p:sp>
      <p:pic>
        <p:nvPicPr>
          <p:cNvPr id="249" name="Picture 1" descr="Picture 1"/>
          <p:cNvPicPr>
            <a:picLocks noChangeAspect="1"/>
          </p:cNvPicPr>
          <p:nvPr/>
        </p:nvPicPr>
        <p:blipFill>
          <a:blip r:embed="rId3"/>
          <a:stretch>
            <a:fillRect/>
          </a:stretch>
        </p:blipFill>
        <p:spPr>
          <a:xfrm>
            <a:off x="7115175" y="-64498"/>
            <a:ext cx="5810250" cy="5111751"/>
          </a:xfrm>
          <a:prstGeom prst="rect">
            <a:avLst/>
          </a:prstGeom>
          <a:ln w="12700">
            <a:miter lim="400000"/>
          </a:ln>
        </p:spPr>
      </p:pic>
      <p:sp>
        <p:nvSpPr>
          <p:cNvPr id="250" name="TextBox 9"/>
          <p:cNvSpPr txBox="1"/>
          <p:nvPr/>
        </p:nvSpPr>
        <p:spPr>
          <a:xfrm>
            <a:off x="6499859" y="6569594"/>
            <a:ext cx="6050281" cy="2483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a:hlinkClick r:id="rId4"/>
              </a:defRPr>
            </a:lvl1pPr>
          </a:lstStyle>
          <a:p>
            <a:r>
              <a:rPr>
                <a:hlinkClick r:id="rId4"/>
              </a:rPr>
              <a:t>https://duo.com/decipher/apt41-compromised-six-state-government-networks</a:t>
            </a:r>
          </a:p>
        </p:txBody>
      </p:sp>
      <p:pic>
        <p:nvPicPr>
          <p:cNvPr id="251" name="Picture 3" descr="Picture 3"/>
          <p:cNvPicPr>
            <a:picLocks noChangeAspect="1"/>
          </p:cNvPicPr>
          <p:nvPr/>
        </p:nvPicPr>
        <p:blipFill>
          <a:blip r:embed="rId5"/>
          <a:stretch>
            <a:fillRect/>
          </a:stretch>
        </p:blipFill>
        <p:spPr>
          <a:xfrm>
            <a:off x="-25400" y="1441450"/>
            <a:ext cx="3454400" cy="3975100"/>
          </a:xfrm>
          <a:prstGeom prst="rect">
            <a:avLst/>
          </a:prstGeom>
          <a:ln w="12700">
            <a:miter lim="400000"/>
          </a:ln>
        </p:spPr>
      </p:pic>
      <p:sp>
        <p:nvSpPr>
          <p:cNvPr id="252" name="TextBox 12"/>
          <p:cNvSpPr txBox="1"/>
          <p:nvPr/>
        </p:nvSpPr>
        <p:spPr>
          <a:xfrm>
            <a:off x="-358141" y="6569594"/>
            <a:ext cx="6050281" cy="2483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a:hlinkClick r:id="rId6"/>
              </a:defRPr>
            </a:lvl1pPr>
          </a:lstStyle>
          <a:p>
            <a:r>
              <a:rPr>
                <a:hlinkClick r:id="rId6"/>
              </a:rPr>
              <a:t>https://thehackernews.com/2021/12/extremely-critical-log4j-vulnerability.html</a:t>
            </a:r>
          </a:p>
        </p:txBody>
      </p:sp>
      <p:sp>
        <p:nvSpPr>
          <p:cNvPr id="253" name="CVE-2017-5638 Detail…"/>
          <p:cNvSpPr txBox="1"/>
          <p:nvPr/>
        </p:nvSpPr>
        <p:spPr>
          <a:xfrm>
            <a:off x="391" y="4006652"/>
            <a:ext cx="12191218" cy="2454275"/>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6" tIns="71436" rIns="71436" bIns="71436" anchor="ctr">
            <a:spAutoFit/>
          </a:bodyPr>
          <a:lstStyle/>
          <a:p>
            <a:pPr algn="l" defTabSz="642937">
              <a:defRPr sz="3200" b="1">
                <a:solidFill>
                  <a:srgbClr val="333333"/>
                </a:solidFill>
                <a:latin typeface="Avenir Next Regular"/>
                <a:ea typeface="Avenir Next Regular"/>
                <a:cs typeface="Avenir Next Regular"/>
                <a:sym typeface="Avenir Next Regular"/>
              </a:defRPr>
            </a:pPr>
            <a:r>
              <a:t>CVE-2021-44228 Detail</a:t>
            </a:r>
          </a:p>
          <a:p>
            <a:pPr algn="l" defTabSz="642937">
              <a:defRPr>
                <a:solidFill>
                  <a:srgbClr val="333333"/>
                </a:solidFill>
                <a:latin typeface="Avenir Next Regular"/>
                <a:ea typeface="Avenir Next Regular"/>
                <a:cs typeface="Avenir Next Regular"/>
                <a:sym typeface="Avenir Next Regular"/>
              </a:defRPr>
            </a:pPr>
            <a:r>
              <a:t>Apache Log4j2 2.0-beta9 through 2.15.0 (excluding security releases 2.12.2, 2.12.3, and 2.3.1) JNDI features used in configuration, log messages, and parameters do not protect against attacker controlled LDAP and other JNDI related </a:t>
            </a:r>
            <a:r>
              <a:rPr sz="2200" b="1"/>
              <a:t>endpoints. An attacker who can control log messages or log message parameters can execute arbitrary code loaded from LDAP servers when message lookup substitution is enabled</a:t>
            </a:r>
            <a:r>
              <a:t>. From log4j 2.15.0, this behavior has been disabled by default. From version 2.16.0 (along with 2.12.2, 2.12.3, and 2.3.1), this functionality has been completely removed. Note that this vulnerability is specific to log4j-core and does not affect log4net, log4cxx, or other Apache Logging Services projects. </a:t>
            </a:r>
            <a:r>
              <a:rPr u="sng">
                <a:solidFill>
                  <a:srgbClr val="0000FF"/>
                </a:solidFill>
                <a:uFill>
                  <a:solidFill>
                    <a:srgbClr val="0000FF"/>
                  </a:solidFill>
                </a:uFill>
                <a:hlinkClick r:id="rId7"/>
              </a:rPr>
              <a:t>https://nvd.nist.gov/vuln/detail/CVE-2021-44228</a:t>
            </a:r>
            <a:r>
              <a:t>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 grpId="1"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Title 1"/>
          <p:cNvSpPr txBox="1">
            <a:spLocks noGrp="1"/>
          </p:cNvSpPr>
          <p:nvPr>
            <p:ph type="title"/>
          </p:nvPr>
        </p:nvSpPr>
        <p:spPr>
          <a:prstGeom prst="rect">
            <a:avLst/>
          </a:prstGeom>
        </p:spPr>
        <p:txBody>
          <a:bodyPr/>
          <a:lstStyle/>
          <a:p>
            <a:r>
              <a:t>Untrusted inputs</a:t>
            </a:r>
          </a:p>
        </p:txBody>
      </p:sp>
      <p:sp>
        <p:nvSpPr>
          <p:cNvPr id="258" name="Text Placeholder 2"/>
          <p:cNvSpPr txBox="1">
            <a:spLocks noGrp="1"/>
          </p:cNvSpPr>
          <p:nvPr>
            <p:ph type="body" sz="quarter" idx="1"/>
          </p:nvPr>
        </p:nvSpPr>
        <p:spPr>
          <a:xfrm>
            <a:off x="335732" y="943371"/>
            <a:ext cx="11696203" cy="595711"/>
          </a:xfrm>
          <a:prstGeom prst="rect">
            <a:avLst/>
          </a:prstGeom>
        </p:spPr>
        <p:txBody>
          <a:bodyPr/>
          <a:lstStyle/>
          <a:p>
            <a:r>
              <a:t>Restrict inputs to only “valid” or “safe” characters</a:t>
            </a:r>
          </a:p>
        </p:txBody>
      </p:sp>
      <p:sp>
        <p:nvSpPr>
          <p:cNvPr id="259"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22</a:t>
            </a:fld>
            <a:endParaRPr/>
          </a:p>
        </p:txBody>
      </p:sp>
      <p:pic>
        <p:nvPicPr>
          <p:cNvPr id="260" name="Picture 2" descr="Picture 2"/>
          <p:cNvPicPr>
            <a:picLocks noChangeAspect="1"/>
          </p:cNvPicPr>
          <p:nvPr/>
        </p:nvPicPr>
        <p:blipFill>
          <a:blip r:embed="rId3"/>
          <a:stretch>
            <a:fillRect/>
          </a:stretch>
        </p:blipFill>
        <p:spPr>
          <a:xfrm>
            <a:off x="4081695" y="1647748"/>
            <a:ext cx="8045565" cy="4763173"/>
          </a:xfrm>
          <a:prstGeom prst="rect">
            <a:avLst/>
          </a:prstGeom>
          <a:ln w="12700">
            <a:miter lim="400000"/>
          </a:ln>
        </p:spPr>
      </p:pic>
      <p:sp>
        <p:nvSpPr>
          <p:cNvPr id="261" name="TextBox 4"/>
          <p:cNvSpPr txBox="1"/>
          <p:nvPr/>
        </p:nvSpPr>
        <p:spPr>
          <a:xfrm>
            <a:off x="263862" y="5835599"/>
            <a:ext cx="3455363" cy="855066"/>
          </a:xfrm>
          <a:prstGeom prst="rect">
            <a:avLst/>
          </a:prstGeom>
          <a:solidFill>
            <a:srgbClr val="A0E886"/>
          </a:solidFill>
          <a:ln w="25400">
            <a:solidFill>
              <a:srgbClr val="0076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2438337">
              <a:defRPr sz="2400">
                <a:solidFill>
                  <a:srgbClr val="5E5E5E"/>
                </a:solidFill>
                <a:latin typeface="+mj-lt"/>
                <a:ea typeface="+mj-ea"/>
                <a:cs typeface="+mj-cs"/>
                <a:sym typeface="Helvetica Neue"/>
              </a:defRPr>
            </a:lvl1pPr>
          </a:lstStyle>
          <a:p>
            <a:r>
              <a:t>Fix: Always use input validation</a:t>
            </a:r>
          </a:p>
        </p:txBody>
      </p:sp>
      <p:sp>
        <p:nvSpPr>
          <p:cNvPr id="262" name="Text Placeholder 3"/>
          <p:cNvSpPr txBox="1"/>
          <p:nvPr/>
        </p:nvSpPr>
        <p:spPr>
          <a:xfrm>
            <a:off x="330200" y="2163244"/>
            <a:ext cx="3003451" cy="23311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algn="l" defTabSz="2438337">
              <a:lnSpc>
                <a:spcPct val="90000"/>
              </a:lnSpc>
              <a:spcBef>
                <a:spcPts val="4500"/>
              </a:spcBef>
              <a:defRPr sz="2700">
                <a:latin typeface="+mj-lt"/>
                <a:ea typeface="+mj-ea"/>
                <a:cs typeface="+mj-cs"/>
                <a:sym typeface="Helvetica Neue"/>
              </a:defRPr>
            </a:pPr>
            <a:r>
              <a:t>Characters like </a:t>
            </a:r>
            <a:br/>
            <a:r>
              <a:t>&lt;, &gt;, ‘, “ and ` </a:t>
            </a:r>
            <a:br/>
            <a:r>
              <a:t>often involved in untrusted input exploits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 grpId="1"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Title 1"/>
          <p:cNvSpPr txBox="1">
            <a:spLocks noGrp="1"/>
          </p:cNvSpPr>
          <p:nvPr>
            <p:ph type="title"/>
          </p:nvPr>
        </p:nvSpPr>
        <p:spPr>
          <a:prstGeom prst="rect">
            <a:avLst/>
          </a:prstGeom>
        </p:spPr>
        <p:txBody>
          <a:bodyPr/>
          <a:lstStyle/>
          <a:p>
            <a:r>
              <a:t>Untrusted inputs</a:t>
            </a:r>
          </a:p>
        </p:txBody>
      </p:sp>
      <p:sp>
        <p:nvSpPr>
          <p:cNvPr id="267" name="Text Placeholder 3"/>
          <p:cNvSpPr txBox="1">
            <a:spLocks noGrp="1"/>
          </p:cNvSpPr>
          <p:nvPr>
            <p:ph type="body" idx="1"/>
          </p:nvPr>
        </p:nvSpPr>
        <p:spPr>
          <a:prstGeom prst="rect">
            <a:avLst/>
          </a:prstGeom>
        </p:spPr>
        <p:txBody>
          <a:bodyPr/>
          <a:lstStyle/>
          <a:p>
            <a:r>
              <a:t>Sanitize inputs – prevent them from being executable</a:t>
            </a:r>
          </a:p>
          <a:p>
            <a:r>
              <a:t>Avoid languages features that can allow for remote code execution, such as:</a:t>
            </a:r>
          </a:p>
          <a:p>
            <a:pPr lvl="1"/>
            <a:r>
              <a:t>eval() in JS – executes a string as JS code</a:t>
            </a:r>
          </a:p>
          <a:p>
            <a:pPr lvl="1"/>
            <a:r>
              <a:t>Query languages (e.g. SQL, LDAP, language-specific like OGNL in Java)</a:t>
            </a:r>
          </a:p>
          <a:p>
            <a:pPr lvl="1"/>
            <a:r>
              <a:t>Languages that can construct arbitrary pointers or write beyond end of array</a:t>
            </a:r>
          </a:p>
        </p:txBody>
      </p:sp>
      <p:sp>
        <p:nvSpPr>
          <p:cNvPr id="268"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23</a:t>
            </a:fld>
            <a:endParaRP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Cross-site Scripting"/>
          <p:cNvSpPr txBox="1">
            <a:spLocks noGrp="1"/>
          </p:cNvSpPr>
          <p:nvPr>
            <p:ph type="title"/>
          </p:nvPr>
        </p:nvSpPr>
        <p:spPr>
          <a:prstGeom prst="rect">
            <a:avLst/>
          </a:prstGeom>
        </p:spPr>
        <p:txBody>
          <a:bodyPr/>
          <a:lstStyle/>
          <a:p>
            <a:r>
              <a:t>Untrusted input</a:t>
            </a:r>
          </a:p>
        </p:txBody>
      </p:sp>
      <p:sp>
        <p:nvSpPr>
          <p:cNvPr id="273" name="How to fix it?"/>
          <p:cNvSpPr txBox="1">
            <a:spLocks noGrp="1"/>
          </p:cNvSpPr>
          <p:nvPr>
            <p:ph type="body" idx="1"/>
          </p:nvPr>
        </p:nvSpPr>
        <p:spPr>
          <a:xfrm>
            <a:off x="335732" y="943371"/>
            <a:ext cx="7044373" cy="5517556"/>
          </a:xfrm>
          <a:prstGeom prst="rect">
            <a:avLst/>
          </a:prstGeom>
        </p:spPr>
        <p:txBody>
          <a:bodyPr/>
          <a:lstStyle/>
          <a:p>
            <a:r>
              <a:t>Mitigate code injection with static analysis</a:t>
            </a:r>
          </a:p>
          <a:p>
            <a:pPr lvl="1"/>
            <a:r>
              <a:t>Sanitize user-controlled inputs (remove HTML)</a:t>
            </a:r>
          </a:p>
          <a:p>
            <a:pPr lvl="1"/>
            <a:r>
              <a:t>Use tools like LGTM to detect vulnerable data flows (insert into commit workflow?)</a:t>
            </a:r>
          </a:p>
          <a:p>
            <a:pPr lvl="1"/>
            <a:r>
              <a:t>Use middleware that side-steps the problem (e.g. return data as JSON, client puts that data into React) </a:t>
            </a:r>
          </a:p>
          <a:p>
            <a:pPr lvl="1"/>
            <a:r>
              <a:t>(how to get engineers to actually do this?)</a:t>
            </a:r>
          </a:p>
        </p:txBody>
      </p:sp>
      <p:sp>
        <p:nvSpPr>
          <p:cNvPr id="274"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24</a:t>
            </a:fld>
            <a:endParaRPr/>
          </a:p>
        </p:txBody>
      </p:sp>
      <p:pic>
        <p:nvPicPr>
          <p:cNvPr id="275" name="Image" descr="Image"/>
          <p:cNvPicPr>
            <a:picLocks noChangeAspect="1"/>
          </p:cNvPicPr>
          <p:nvPr/>
        </p:nvPicPr>
        <p:blipFill>
          <a:blip r:embed="rId3"/>
          <a:stretch>
            <a:fillRect/>
          </a:stretch>
        </p:blipFill>
        <p:spPr>
          <a:xfrm>
            <a:off x="7474015" y="1248021"/>
            <a:ext cx="7334946" cy="5804753"/>
          </a:xfrm>
          <a:prstGeom prst="rect">
            <a:avLst/>
          </a:prstGeom>
          <a:ln w="12700">
            <a:miter lim="400000"/>
          </a:ln>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Detecting Weaknesses in Apps with Static Analysis"/>
          <p:cNvSpPr txBox="1">
            <a:spLocks noGrp="1"/>
          </p:cNvSpPr>
          <p:nvPr>
            <p:ph type="title"/>
          </p:nvPr>
        </p:nvSpPr>
        <p:spPr>
          <a:prstGeom prst="rect">
            <a:avLst/>
          </a:prstGeom>
        </p:spPr>
        <p:txBody>
          <a:bodyPr/>
          <a:lstStyle/>
          <a:p>
            <a:r>
              <a:t>Detecting vulnerabilities with static analysis</a:t>
            </a:r>
          </a:p>
        </p:txBody>
      </p:sp>
      <p:sp>
        <p:nvSpPr>
          <p:cNvPr id="280" name="LGTM + CodeQL"/>
          <p:cNvSpPr txBox="1">
            <a:spLocks noGrp="1"/>
          </p:cNvSpPr>
          <p:nvPr>
            <p:ph type="body" idx="1"/>
          </p:nvPr>
        </p:nvSpPr>
        <p:spPr>
          <a:prstGeom prst="rect">
            <a:avLst/>
          </a:prstGeom>
        </p:spPr>
        <p:txBody>
          <a:bodyPr/>
          <a:lstStyle/>
          <a:p>
            <a:r>
              <a:t>LGTM + CodeQL</a:t>
            </a:r>
          </a:p>
        </p:txBody>
      </p:sp>
      <p:sp>
        <p:nvSpPr>
          <p:cNvPr id="281"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25</a:t>
            </a:fld>
            <a:endParaRPr/>
          </a:p>
        </p:txBody>
      </p:sp>
      <p:pic>
        <p:nvPicPr>
          <p:cNvPr id="282" name="Image" descr="Image"/>
          <p:cNvPicPr>
            <a:picLocks noChangeAspect="1"/>
          </p:cNvPicPr>
          <p:nvPr/>
        </p:nvPicPr>
        <p:blipFill>
          <a:blip r:embed="rId3"/>
          <a:stretch>
            <a:fillRect/>
          </a:stretch>
        </p:blipFill>
        <p:spPr>
          <a:xfrm>
            <a:off x="6850850" y="4165708"/>
            <a:ext cx="4671573" cy="591132"/>
          </a:xfrm>
          <a:prstGeom prst="rect">
            <a:avLst/>
          </a:prstGeom>
          <a:ln w="12700">
            <a:miter lim="400000"/>
          </a:ln>
        </p:spPr>
      </p:pic>
      <p:pic>
        <p:nvPicPr>
          <p:cNvPr id="283" name="Image" descr="Image"/>
          <p:cNvPicPr>
            <a:picLocks noChangeAspect="1"/>
          </p:cNvPicPr>
          <p:nvPr/>
        </p:nvPicPr>
        <p:blipFill>
          <a:blip r:embed="rId4"/>
          <a:stretch>
            <a:fillRect/>
          </a:stretch>
        </p:blipFill>
        <p:spPr>
          <a:xfrm>
            <a:off x="6731588" y="1476412"/>
            <a:ext cx="5462219" cy="2576686"/>
          </a:xfrm>
          <a:prstGeom prst="rect">
            <a:avLst/>
          </a:prstGeom>
          <a:ln w="12700">
            <a:miter lim="400000"/>
          </a:ln>
        </p:spPr>
      </p:pic>
      <p:sp>
        <p:nvSpPr>
          <p:cNvPr id="284" name="https://lgtm.com"/>
          <p:cNvSpPr txBox="1"/>
          <p:nvPr/>
        </p:nvSpPr>
        <p:spPr>
          <a:xfrm>
            <a:off x="9053213" y="6329811"/>
            <a:ext cx="1161119" cy="2483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lvl1pPr>
              <a:defRPr>
                <a:hlinkClick r:id="rId5"/>
              </a:defRPr>
            </a:lvl1pPr>
          </a:lstStyle>
          <a:p>
            <a:r>
              <a:rPr>
                <a:hlinkClick r:id="rId5"/>
              </a:rPr>
              <a:t>https://lgtm.com</a:t>
            </a:r>
          </a:p>
        </p:txBody>
      </p:sp>
      <p:pic>
        <p:nvPicPr>
          <p:cNvPr id="285" name="Image" descr="Image"/>
          <p:cNvPicPr>
            <a:picLocks noChangeAspect="1"/>
          </p:cNvPicPr>
          <p:nvPr/>
        </p:nvPicPr>
        <p:blipFill>
          <a:blip r:embed="rId6"/>
          <a:stretch>
            <a:fillRect/>
          </a:stretch>
        </p:blipFill>
        <p:spPr>
          <a:xfrm>
            <a:off x="-435430" y="1936590"/>
            <a:ext cx="7165346" cy="6858002"/>
          </a:xfrm>
          <a:prstGeom prst="rect">
            <a:avLst/>
          </a:prstGeom>
          <a:ln w="12700">
            <a:miter lim="400000"/>
          </a:ln>
        </p:spPr>
      </p:pic>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Example: Threat at the Boundary"/>
          <p:cNvSpPr txBox="1">
            <a:spLocks noGrp="1"/>
          </p:cNvSpPr>
          <p:nvPr>
            <p:ph type="title"/>
          </p:nvPr>
        </p:nvSpPr>
        <p:spPr>
          <a:prstGeom prst="rect">
            <a:avLst/>
          </a:prstGeom>
        </p:spPr>
        <p:txBody>
          <a:bodyPr/>
          <a:lstStyle/>
          <a:p>
            <a:r>
              <a:t>Bad authentication</a:t>
            </a:r>
          </a:p>
        </p:txBody>
      </p:sp>
      <p:sp>
        <p:nvSpPr>
          <p:cNvPr id="290" name="Rectangle"/>
          <p:cNvSpPr/>
          <p:nvPr/>
        </p:nvSpPr>
        <p:spPr>
          <a:xfrm>
            <a:off x="9249731" y="1483775"/>
            <a:ext cx="1050600" cy="3318950"/>
          </a:xfrm>
          <a:prstGeom prst="rect">
            <a:avLst/>
          </a:prstGeom>
          <a:gradFill>
            <a:gsLst>
              <a:gs pos="0">
                <a:srgbClr val="80B860"/>
              </a:gs>
              <a:gs pos="50000">
                <a:srgbClr val="6FB242"/>
              </a:gs>
              <a:gs pos="100000">
                <a:srgbClr val="61A236"/>
              </a:gs>
            </a:gsLst>
            <a:lin ang="5400000"/>
          </a:gradFill>
          <a:ln>
            <a:solidFill>
              <a:srgbClr val="0070C0"/>
            </a:solidFill>
          </a:ln>
          <a:effectLst>
            <a:outerShdw blurRad="63500" dist="19050" dir="5400000" rotWithShape="0">
              <a:srgbClr val="000000">
                <a:alpha val="63000"/>
              </a:srgbClr>
            </a:outerShdw>
          </a:effectLst>
        </p:spPr>
        <p:txBody>
          <a:bodyPr lIns="45719" rIns="45719" anchor="ctr"/>
          <a:lstStyle/>
          <a:p>
            <a:pPr>
              <a:defRPr>
                <a:solidFill>
                  <a:srgbClr val="FFFFFF"/>
                </a:solidFill>
              </a:defRPr>
            </a:pPr>
            <a:endParaRPr/>
          </a:p>
        </p:txBody>
      </p:sp>
      <p:sp>
        <p:nvSpPr>
          <p:cNvPr id="291" name="client page…"/>
          <p:cNvSpPr txBox="1"/>
          <p:nvPr/>
        </p:nvSpPr>
        <p:spPr>
          <a:xfrm>
            <a:off x="1877901" y="4176509"/>
            <a:ext cx="1483542" cy="7409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p>
            <a:pPr>
              <a:defRPr sz="2200" b="1"/>
            </a:pPr>
            <a:r>
              <a:t>client page</a:t>
            </a:r>
          </a:p>
          <a:p>
            <a:pPr>
              <a:defRPr sz="2200" b="1"/>
            </a:pPr>
            <a:r>
              <a:t>(the “user”)</a:t>
            </a:r>
          </a:p>
        </p:txBody>
      </p:sp>
      <p:sp>
        <p:nvSpPr>
          <p:cNvPr id="292" name="server"/>
          <p:cNvSpPr txBox="1"/>
          <p:nvPr/>
        </p:nvSpPr>
        <p:spPr>
          <a:xfrm>
            <a:off x="9279016" y="4774066"/>
            <a:ext cx="992031" cy="4348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lvl1pPr>
              <a:defRPr sz="2700" b="1"/>
            </a:lvl1pPr>
          </a:lstStyle>
          <a:p>
            <a:r>
              <a:t>server</a:t>
            </a:r>
          </a:p>
        </p:txBody>
      </p:sp>
      <p:sp>
        <p:nvSpPr>
          <p:cNvPr id="293" name="Line"/>
          <p:cNvSpPr/>
          <p:nvPr/>
        </p:nvSpPr>
        <p:spPr>
          <a:xfrm>
            <a:off x="4343262" y="2160984"/>
            <a:ext cx="3987678" cy="1"/>
          </a:xfrm>
          <a:prstGeom prst="line">
            <a:avLst/>
          </a:prstGeom>
          <a:ln w="38100">
            <a:solidFill>
              <a:schemeClr val="accent1"/>
            </a:solidFill>
            <a:miter lim="400000"/>
            <a:tailEnd type="triangle"/>
          </a:ln>
        </p:spPr>
        <p:txBody>
          <a:bodyPr lIns="45719" rIns="45719"/>
          <a:lstStyle/>
          <a:p>
            <a:endParaRPr/>
          </a:p>
        </p:txBody>
      </p:sp>
      <p:sp>
        <p:nvSpPr>
          <p:cNvPr id="294" name="HTTP Request"/>
          <p:cNvSpPr txBox="1"/>
          <p:nvPr/>
        </p:nvSpPr>
        <p:spPr>
          <a:xfrm>
            <a:off x="3748880" y="1826585"/>
            <a:ext cx="2261000" cy="333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800" b="1"/>
            </a:lvl1pPr>
          </a:lstStyle>
          <a:p>
            <a:r>
              <a:t>HTTP Request</a:t>
            </a:r>
          </a:p>
        </p:txBody>
      </p:sp>
      <p:sp>
        <p:nvSpPr>
          <p:cNvPr id="295" name="Line"/>
          <p:cNvSpPr/>
          <p:nvPr/>
        </p:nvSpPr>
        <p:spPr>
          <a:xfrm flipH="1" flipV="1">
            <a:off x="4289849" y="3974923"/>
            <a:ext cx="3924751" cy="1"/>
          </a:xfrm>
          <a:prstGeom prst="line">
            <a:avLst/>
          </a:prstGeom>
          <a:ln w="38100">
            <a:solidFill>
              <a:schemeClr val="accent1"/>
            </a:solidFill>
            <a:miter/>
            <a:tailEnd type="triangle"/>
          </a:ln>
        </p:spPr>
        <p:txBody>
          <a:bodyPr lIns="45719" rIns="45719"/>
          <a:lstStyle/>
          <a:p>
            <a:endParaRPr/>
          </a:p>
        </p:txBody>
      </p:sp>
      <p:sp>
        <p:nvSpPr>
          <p:cNvPr id="296" name="HTTP Response"/>
          <p:cNvSpPr txBox="1"/>
          <p:nvPr/>
        </p:nvSpPr>
        <p:spPr>
          <a:xfrm>
            <a:off x="3748880" y="3651823"/>
            <a:ext cx="2261000" cy="3104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700" b="1"/>
            </a:lvl1pPr>
          </a:lstStyle>
          <a:p>
            <a:r>
              <a:t>HTTP Response</a:t>
            </a:r>
          </a:p>
        </p:txBody>
      </p:sp>
      <p:pic>
        <p:nvPicPr>
          <p:cNvPr id="297" name="Image" descr="Image"/>
          <p:cNvPicPr>
            <a:picLocks noChangeAspect="1"/>
          </p:cNvPicPr>
          <p:nvPr/>
        </p:nvPicPr>
        <p:blipFill>
          <a:blip r:embed="rId3"/>
          <a:stretch>
            <a:fillRect/>
          </a:stretch>
        </p:blipFill>
        <p:spPr>
          <a:xfrm>
            <a:off x="1983878" y="2124951"/>
            <a:ext cx="1080494" cy="1571626"/>
          </a:xfrm>
          <a:prstGeom prst="rect">
            <a:avLst/>
          </a:prstGeom>
          <a:ln w="12700">
            <a:miter lim="400000"/>
          </a:ln>
        </p:spPr>
      </p:pic>
      <p:sp>
        <p:nvSpPr>
          <p:cNvPr id="298"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26</a:t>
            </a:fld>
            <a:endParaRPr/>
          </a:p>
        </p:txBody>
      </p:sp>
      <p:grpSp>
        <p:nvGrpSpPr>
          <p:cNvPr id="301" name="Do I trust that this response really came from the server?"/>
          <p:cNvGrpSpPr/>
          <p:nvPr/>
        </p:nvGrpSpPr>
        <p:grpSpPr>
          <a:xfrm>
            <a:off x="-321291" y="5185877"/>
            <a:ext cx="6409389" cy="1494942"/>
            <a:chOff x="0" y="0"/>
            <a:chExt cx="6409387" cy="1494940"/>
          </a:xfrm>
        </p:grpSpPr>
        <p:sp>
          <p:nvSpPr>
            <p:cNvPr id="299" name="Do I trust that this response really came from the server?"/>
            <p:cNvSpPr txBox="1"/>
            <p:nvPr/>
          </p:nvSpPr>
          <p:spPr>
            <a:xfrm>
              <a:off x="177410" y="125231"/>
              <a:ext cx="6054568" cy="1014889"/>
            </a:xfrm>
            <a:prstGeom prst="rect">
              <a:avLst/>
            </a:prstGeom>
            <a:solidFill>
              <a:srgbClr val="FFFFFF"/>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6" tIns="71436" rIns="71436" bIns="71436" numCol="1" anchor="ctr">
              <a:noAutofit/>
            </a:bodyPr>
            <a:lstStyle/>
            <a:p>
              <a:pPr defTabSz="821530">
                <a:defRPr sz="3100" b="1">
                  <a:solidFill>
                    <a:srgbClr val="C82506"/>
                  </a:solidFill>
                  <a:latin typeface="+mn-lt"/>
                  <a:ea typeface="+mn-ea"/>
                  <a:cs typeface="+mn-cs"/>
                  <a:sym typeface="Helvetica"/>
                </a:defRPr>
              </a:pPr>
              <a:r>
                <a:t>Do I trust that this response </a:t>
              </a:r>
              <a:r>
                <a:rPr i="1"/>
                <a:t>really </a:t>
              </a:r>
              <a:r>
                <a:t>came from the server?</a:t>
              </a:r>
            </a:p>
          </p:txBody>
        </p:sp>
        <p:pic>
          <p:nvPicPr>
            <p:cNvPr id="300" name="Do I trust that this response really came from the server? Do I trust that this response really came from the server?" descr="Do I trust that this response really came from the server? Do I trust that this response really came from the server?"/>
            <p:cNvPicPr>
              <a:picLocks noChangeAspect="1"/>
            </p:cNvPicPr>
            <p:nvPr/>
          </p:nvPicPr>
          <p:blipFill>
            <a:blip r:embed="rId4"/>
            <a:stretch>
              <a:fillRect/>
            </a:stretch>
          </p:blipFill>
          <p:spPr>
            <a:xfrm>
              <a:off x="-1" y="0"/>
              <a:ext cx="6409389" cy="1494941"/>
            </a:xfrm>
            <a:prstGeom prst="rect">
              <a:avLst/>
            </a:prstGeom>
            <a:ln w="12700" cap="flat">
              <a:noFill/>
              <a:miter lim="400000"/>
            </a:ln>
            <a:effectLst/>
          </p:spPr>
        </p:pic>
      </p:grpSp>
      <p:grpSp>
        <p:nvGrpSpPr>
          <p:cNvPr id="304" name="Do I trust that this request really came from the user?"/>
          <p:cNvGrpSpPr/>
          <p:nvPr/>
        </p:nvGrpSpPr>
        <p:grpSpPr>
          <a:xfrm>
            <a:off x="6216550" y="5096977"/>
            <a:ext cx="6409389" cy="1494942"/>
            <a:chOff x="0" y="0"/>
            <a:chExt cx="6409387" cy="1494940"/>
          </a:xfrm>
        </p:grpSpPr>
        <p:sp>
          <p:nvSpPr>
            <p:cNvPr id="302" name="Do I trust that this request really came from the user?"/>
            <p:cNvSpPr txBox="1"/>
            <p:nvPr/>
          </p:nvSpPr>
          <p:spPr>
            <a:xfrm>
              <a:off x="177410" y="187846"/>
              <a:ext cx="6054568" cy="889659"/>
            </a:xfrm>
            <a:prstGeom prst="rect">
              <a:avLst/>
            </a:prstGeom>
            <a:solidFill>
              <a:srgbClr val="FFFFFF"/>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6" tIns="71436" rIns="71436" bIns="71436" numCol="1" anchor="ctr">
              <a:noAutofit/>
            </a:bodyPr>
            <a:lstStyle/>
            <a:p>
              <a:pPr defTabSz="821530">
                <a:defRPr sz="2700" b="1">
                  <a:solidFill>
                    <a:srgbClr val="C82506"/>
                  </a:solidFill>
                  <a:latin typeface="+mn-lt"/>
                  <a:ea typeface="+mn-ea"/>
                  <a:cs typeface="+mn-cs"/>
                  <a:sym typeface="Helvetica"/>
                </a:defRPr>
              </a:pPr>
              <a:r>
                <a:t>Do I trust that this request </a:t>
              </a:r>
              <a:r>
                <a:rPr i="1"/>
                <a:t>really </a:t>
              </a:r>
              <a:r>
                <a:t>came from the user?</a:t>
              </a:r>
            </a:p>
          </p:txBody>
        </p:sp>
        <p:pic>
          <p:nvPicPr>
            <p:cNvPr id="303" name="Do I trust that this request really came from the user? Do I trust that this request really came from the user?" descr="Do I trust that this request really came from the user? Do I trust that this request really came from the user?"/>
            <p:cNvPicPr>
              <a:picLocks noChangeAspect="1"/>
            </p:cNvPicPr>
            <p:nvPr/>
          </p:nvPicPr>
          <p:blipFill>
            <a:blip r:embed="rId4"/>
            <a:stretch>
              <a:fillRect/>
            </a:stretch>
          </p:blipFill>
          <p:spPr>
            <a:xfrm>
              <a:off x="-1" y="0"/>
              <a:ext cx="6409389" cy="1494941"/>
            </a:xfrm>
            <a:prstGeom prst="rect">
              <a:avLst/>
            </a:prstGeom>
            <a:ln w="12700" cap="flat">
              <a:noFill/>
              <a:miter lim="400000"/>
            </a:ln>
            <a:effectLst/>
          </p:spPr>
        </p:pic>
      </p:gr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Example: Threat at the Boundary"/>
          <p:cNvSpPr txBox="1">
            <a:spLocks noGrp="1"/>
          </p:cNvSpPr>
          <p:nvPr>
            <p:ph type="title"/>
          </p:nvPr>
        </p:nvSpPr>
        <p:spPr>
          <a:prstGeom prst="rect">
            <a:avLst/>
          </a:prstGeom>
        </p:spPr>
        <p:txBody>
          <a:bodyPr/>
          <a:lstStyle/>
          <a:p>
            <a:r>
              <a:t>Bad authentication</a:t>
            </a:r>
          </a:p>
        </p:txBody>
      </p:sp>
      <p:sp>
        <p:nvSpPr>
          <p:cNvPr id="309"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27</a:t>
            </a:fld>
            <a:endParaRPr/>
          </a:p>
        </p:txBody>
      </p:sp>
      <p:sp>
        <p:nvSpPr>
          <p:cNvPr id="310" name="Rectangle"/>
          <p:cNvSpPr/>
          <p:nvPr/>
        </p:nvSpPr>
        <p:spPr>
          <a:xfrm>
            <a:off x="9249731" y="1483775"/>
            <a:ext cx="1050600" cy="3318950"/>
          </a:xfrm>
          <a:prstGeom prst="rect">
            <a:avLst/>
          </a:prstGeom>
          <a:gradFill>
            <a:gsLst>
              <a:gs pos="0">
                <a:srgbClr val="80B860"/>
              </a:gs>
              <a:gs pos="50000">
                <a:srgbClr val="6FB242"/>
              </a:gs>
              <a:gs pos="100000">
                <a:srgbClr val="61A236"/>
              </a:gs>
            </a:gsLst>
            <a:lin ang="5400000"/>
          </a:gradFill>
          <a:ln>
            <a:solidFill>
              <a:srgbClr val="0070C0"/>
            </a:solidFill>
          </a:ln>
          <a:effectLst>
            <a:outerShdw blurRad="63500" dist="19050" dir="5400000" rotWithShape="0">
              <a:srgbClr val="000000">
                <a:alpha val="63000"/>
              </a:srgbClr>
            </a:outerShdw>
          </a:effectLst>
        </p:spPr>
        <p:txBody>
          <a:bodyPr lIns="45719" rIns="45719" anchor="ctr"/>
          <a:lstStyle/>
          <a:p>
            <a:pPr>
              <a:defRPr>
                <a:solidFill>
                  <a:srgbClr val="FFFFFF"/>
                </a:solidFill>
              </a:defRPr>
            </a:pPr>
            <a:endParaRPr/>
          </a:p>
        </p:txBody>
      </p:sp>
      <p:sp>
        <p:nvSpPr>
          <p:cNvPr id="311" name="client page…"/>
          <p:cNvSpPr txBox="1"/>
          <p:nvPr/>
        </p:nvSpPr>
        <p:spPr>
          <a:xfrm>
            <a:off x="1877901" y="4176509"/>
            <a:ext cx="1483542" cy="7409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p>
            <a:pPr>
              <a:defRPr sz="2200" b="1"/>
            </a:pPr>
            <a:r>
              <a:t>client page</a:t>
            </a:r>
          </a:p>
          <a:p>
            <a:pPr>
              <a:defRPr sz="2200" b="1"/>
            </a:pPr>
            <a:r>
              <a:t>(the “user”)</a:t>
            </a:r>
          </a:p>
        </p:txBody>
      </p:sp>
      <p:sp>
        <p:nvSpPr>
          <p:cNvPr id="312" name="server"/>
          <p:cNvSpPr txBox="1"/>
          <p:nvPr/>
        </p:nvSpPr>
        <p:spPr>
          <a:xfrm>
            <a:off x="9279016" y="4774066"/>
            <a:ext cx="992031" cy="4348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lvl1pPr>
              <a:defRPr sz="2700" b="1"/>
            </a:lvl1pPr>
          </a:lstStyle>
          <a:p>
            <a:r>
              <a:t>server</a:t>
            </a:r>
          </a:p>
        </p:txBody>
      </p:sp>
      <p:sp>
        <p:nvSpPr>
          <p:cNvPr id="313" name="Line"/>
          <p:cNvSpPr/>
          <p:nvPr/>
        </p:nvSpPr>
        <p:spPr>
          <a:xfrm>
            <a:off x="4343262" y="2160984"/>
            <a:ext cx="3987678" cy="1"/>
          </a:xfrm>
          <a:prstGeom prst="line">
            <a:avLst/>
          </a:prstGeom>
          <a:ln w="38100">
            <a:solidFill>
              <a:schemeClr val="accent1"/>
            </a:solidFill>
            <a:miter lim="400000"/>
            <a:tailEnd type="triangle"/>
          </a:ln>
        </p:spPr>
        <p:txBody>
          <a:bodyPr lIns="45719" rIns="45719"/>
          <a:lstStyle/>
          <a:p>
            <a:endParaRPr/>
          </a:p>
        </p:txBody>
      </p:sp>
      <p:sp>
        <p:nvSpPr>
          <p:cNvPr id="314" name="HTTP Request"/>
          <p:cNvSpPr txBox="1"/>
          <p:nvPr/>
        </p:nvSpPr>
        <p:spPr>
          <a:xfrm>
            <a:off x="3748880" y="1826585"/>
            <a:ext cx="2261000" cy="333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800" b="1"/>
            </a:lvl1pPr>
          </a:lstStyle>
          <a:p>
            <a:r>
              <a:t>HTTP Request</a:t>
            </a:r>
          </a:p>
        </p:txBody>
      </p:sp>
      <p:sp>
        <p:nvSpPr>
          <p:cNvPr id="315" name="Line"/>
          <p:cNvSpPr/>
          <p:nvPr/>
        </p:nvSpPr>
        <p:spPr>
          <a:xfrm flipH="1" flipV="1">
            <a:off x="4289849" y="3974923"/>
            <a:ext cx="3924751" cy="1"/>
          </a:xfrm>
          <a:prstGeom prst="line">
            <a:avLst/>
          </a:prstGeom>
          <a:ln w="38100">
            <a:solidFill>
              <a:schemeClr val="accent1"/>
            </a:solidFill>
            <a:miter/>
            <a:tailEnd type="triangle"/>
          </a:ln>
        </p:spPr>
        <p:txBody>
          <a:bodyPr lIns="45719" rIns="45719"/>
          <a:lstStyle/>
          <a:p>
            <a:endParaRPr/>
          </a:p>
        </p:txBody>
      </p:sp>
      <p:sp>
        <p:nvSpPr>
          <p:cNvPr id="316" name="HTTP Response"/>
          <p:cNvSpPr txBox="1"/>
          <p:nvPr/>
        </p:nvSpPr>
        <p:spPr>
          <a:xfrm>
            <a:off x="3748880" y="3651823"/>
            <a:ext cx="2261000" cy="3104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700" b="1"/>
            </a:lvl1pPr>
          </a:lstStyle>
          <a:p>
            <a:r>
              <a:t>HTTP Response</a:t>
            </a:r>
          </a:p>
        </p:txBody>
      </p:sp>
      <p:grpSp>
        <p:nvGrpSpPr>
          <p:cNvPr id="319" name="Do I trust that this response really came from the server?"/>
          <p:cNvGrpSpPr/>
          <p:nvPr/>
        </p:nvGrpSpPr>
        <p:grpSpPr>
          <a:xfrm>
            <a:off x="-321291" y="5185877"/>
            <a:ext cx="6409389" cy="1494942"/>
            <a:chOff x="0" y="0"/>
            <a:chExt cx="6409387" cy="1494940"/>
          </a:xfrm>
        </p:grpSpPr>
        <p:sp>
          <p:nvSpPr>
            <p:cNvPr id="317" name="Do I trust that this response really came from the server?"/>
            <p:cNvSpPr txBox="1"/>
            <p:nvPr/>
          </p:nvSpPr>
          <p:spPr>
            <a:xfrm>
              <a:off x="177410" y="125231"/>
              <a:ext cx="6054568" cy="1014889"/>
            </a:xfrm>
            <a:prstGeom prst="rect">
              <a:avLst/>
            </a:prstGeom>
            <a:solidFill>
              <a:srgbClr val="FFFFFF"/>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6" tIns="71436" rIns="71436" bIns="71436" numCol="1" anchor="ctr">
              <a:noAutofit/>
            </a:bodyPr>
            <a:lstStyle/>
            <a:p>
              <a:pPr defTabSz="821530">
                <a:defRPr sz="3100" b="1">
                  <a:solidFill>
                    <a:srgbClr val="C82506"/>
                  </a:solidFill>
                  <a:latin typeface="+mn-lt"/>
                  <a:ea typeface="+mn-ea"/>
                  <a:cs typeface="+mn-cs"/>
                  <a:sym typeface="Helvetica"/>
                </a:defRPr>
              </a:pPr>
              <a:r>
                <a:t>Do I trust that this response </a:t>
              </a:r>
              <a:r>
                <a:rPr i="1"/>
                <a:t>really </a:t>
              </a:r>
              <a:r>
                <a:t>came from the server?</a:t>
              </a:r>
            </a:p>
          </p:txBody>
        </p:sp>
        <p:pic>
          <p:nvPicPr>
            <p:cNvPr id="318" name="Do I trust that this response really came from the server? Do I trust that this response really came from the server?" descr="Do I trust that this response really came from the server? Do I trust that this response really came from the server?"/>
            <p:cNvPicPr>
              <a:picLocks noChangeAspect="1"/>
            </p:cNvPicPr>
            <p:nvPr/>
          </p:nvPicPr>
          <p:blipFill>
            <a:blip r:embed="rId3"/>
            <a:stretch>
              <a:fillRect/>
            </a:stretch>
          </p:blipFill>
          <p:spPr>
            <a:xfrm>
              <a:off x="-1" y="0"/>
              <a:ext cx="6409389" cy="1494941"/>
            </a:xfrm>
            <a:prstGeom prst="rect">
              <a:avLst/>
            </a:prstGeom>
            <a:ln w="12700" cap="flat">
              <a:noFill/>
              <a:miter lim="400000"/>
            </a:ln>
            <a:effectLst/>
          </p:spPr>
        </p:pic>
      </p:grpSp>
      <p:grpSp>
        <p:nvGrpSpPr>
          <p:cNvPr id="322" name="Do I trust that this request really came from the user?"/>
          <p:cNvGrpSpPr/>
          <p:nvPr/>
        </p:nvGrpSpPr>
        <p:grpSpPr>
          <a:xfrm>
            <a:off x="6216550" y="5096977"/>
            <a:ext cx="6409389" cy="1494942"/>
            <a:chOff x="0" y="0"/>
            <a:chExt cx="6409387" cy="1494940"/>
          </a:xfrm>
        </p:grpSpPr>
        <p:sp>
          <p:nvSpPr>
            <p:cNvPr id="320" name="Do I trust that this request really came from the user?"/>
            <p:cNvSpPr txBox="1"/>
            <p:nvPr/>
          </p:nvSpPr>
          <p:spPr>
            <a:xfrm>
              <a:off x="177410" y="187846"/>
              <a:ext cx="6054568" cy="889659"/>
            </a:xfrm>
            <a:prstGeom prst="rect">
              <a:avLst/>
            </a:prstGeom>
            <a:solidFill>
              <a:srgbClr val="FFFFFF"/>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6" tIns="71436" rIns="71436" bIns="71436" numCol="1" anchor="ctr">
              <a:noAutofit/>
            </a:bodyPr>
            <a:lstStyle/>
            <a:p>
              <a:pPr defTabSz="821530">
                <a:defRPr sz="2700" b="1">
                  <a:solidFill>
                    <a:srgbClr val="C82506"/>
                  </a:solidFill>
                  <a:latin typeface="+mn-lt"/>
                  <a:ea typeface="+mn-ea"/>
                  <a:cs typeface="+mn-cs"/>
                  <a:sym typeface="Helvetica"/>
                </a:defRPr>
              </a:pPr>
              <a:r>
                <a:t>Do I trust that this request </a:t>
              </a:r>
              <a:r>
                <a:rPr i="1"/>
                <a:t>really </a:t>
              </a:r>
              <a:r>
                <a:t>came from the user?</a:t>
              </a:r>
            </a:p>
          </p:txBody>
        </p:sp>
        <p:pic>
          <p:nvPicPr>
            <p:cNvPr id="321" name="Do I trust that this request really came from the user? Do I trust that this request really came from the user?" descr="Do I trust that this request really came from the user? Do I trust that this request really came from the user?"/>
            <p:cNvPicPr>
              <a:picLocks noChangeAspect="1"/>
            </p:cNvPicPr>
            <p:nvPr/>
          </p:nvPicPr>
          <p:blipFill>
            <a:blip r:embed="rId3"/>
            <a:stretch>
              <a:fillRect/>
            </a:stretch>
          </p:blipFill>
          <p:spPr>
            <a:xfrm>
              <a:off x="-1" y="0"/>
              <a:ext cx="6409389" cy="1494941"/>
            </a:xfrm>
            <a:prstGeom prst="rect">
              <a:avLst/>
            </a:prstGeom>
            <a:ln w="12700" cap="flat">
              <a:noFill/>
              <a:miter lim="400000"/>
            </a:ln>
            <a:effectLst/>
          </p:spPr>
        </p:pic>
      </p:grpSp>
      <p:pic>
        <p:nvPicPr>
          <p:cNvPr id="323" name="Picture 2" descr="Picture 2"/>
          <p:cNvPicPr>
            <a:picLocks noChangeAspect="1"/>
          </p:cNvPicPr>
          <p:nvPr/>
        </p:nvPicPr>
        <p:blipFill>
          <a:blip r:embed="rId4"/>
          <a:stretch>
            <a:fillRect/>
          </a:stretch>
        </p:blipFill>
        <p:spPr>
          <a:xfrm>
            <a:off x="5775383" y="1982508"/>
            <a:ext cx="1577431" cy="2177393"/>
          </a:xfrm>
          <a:prstGeom prst="rect">
            <a:avLst/>
          </a:prstGeom>
          <a:ln w="12700">
            <a:miter lim="400000"/>
          </a:ln>
        </p:spPr>
      </p:pic>
      <p:sp>
        <p:nvSpPr>
          <p:cNvPr id="324" name="malicious actor…"/>
          <p:cNvSpPr txBox="1"/>
          <p:nvPr/>
        </p:nvSpPr>
        <p:spPr>
          <a:xfrm>
            <a:off x="5409986" y="4094560"/>
            <a:ext cx="2308225" cy="9048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6" tIns="71436" rIns="71436" bIns="71436" anchor="ctr">
            <a:spAutoFit/>
          </a:bodyPr>
          <a:lstStyle/>
          <a:p>
            <a:pPr defTabSz="821530">
              <a:defRPr sz="2500">
                <a:latin typeface="Helvetica Light"/>
                <a:ea typeface="Helvetica Light"/>
                <a:cs typeface="Helvetica Light"/>
                <a:sym typeface="Helvetica Light"/>
              </a:defRPr>
            </a:pPr>
            <a:r>
              <a:t>malicious actor</a:t>
            </a:r>
          </a:p>
          <a:p>
            <a:pPr defTabSz="821530">
              <a:defRPr sz="2500">
                <a:latin typeface="Helvetica Light"/>
                <a:ea typeface="Helvetica Light"/>
                <a:cs typeface="Helvetica Light"/>
                <a:sym typeface="Helvetica Light"/>
              </a:defRPr>
            </a:pPr>
            <a:r>
              <a:t>“black hat”</a:t>
            </a:r>
          </a:p>
        </p:txBody>
      </p:sp>
      <p:grpSp>
        <p:nvGrpSpPr>
          <p:cNvPr id="327" name="Might be “man in the middle” that intercepts requests and impersonates user or server."/>
          <p:cNvGrpSpPr/>
          <p:nvPr/>
        </p:nvGrpSpPr>
        <p:grpSpPr>
          <a:xfrm>
            <a:off x="2664129" y="-95124"/>
            <a:ext cx="7799939" cy="2365376"/>
            <a:chOff x="0" y="0"/>
            <a:chExt cx="7799937" cy="2365375"/>
          </a:xfrm>
        </p:grpSpPr>
        <p:sp>
          <p:nvSpPr>
            <p:cNvPr id="325" name="Might be “man in the middle” that intercepts requests and impersonates user or server."/>
            <p:cNvSpPr txBox="1"/>
            <p:nvPr/>
          </p:nvSpPr>
          <p:spPr>
            <a:xfrm>
              <a:off x="215899" y="152400"/>
              <a:ext cx="7368139" cy="1781175"/>
            </a:xfrm>
            <a:prstGeom prst="rect">
              <a:avLst/>
            </a:prstGeom>
            <a:solidFill>
              <a:srgbClr val="FFFFFF"/>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6" tIns="71436" rIns="71436" bIns="71436" numCol="1" anchor="ctr">
              <a:spAutoFit/>
            </a:bodyPr>
            <a:lstStyle>
              <a:lvl1pPr defTabSz="821530">
                <a:defRPr sz="3600" b="1">
                  <a:solidFill>
                    <a:srgbClr val="C82506"/>
                  </a:solidFill>
                  <a:latin typeface="+mn-lt"/>
                  <a:ea typeface="+mn-ea"/>
                  <a:cs typeface="+mn-cs"/>
                  <a:sym typeface="Helvetica"/>
                </a:defRPr>
              </a:lvl1pPr>
            </a:lstStyle>
            <a:p>
              <a:r>
                <a:t>Might be “man in the middle” that intercepts requests and impersonates user or server.</a:t>
              </a:r>
            </a:p>
          </p:txBody>
        </p:sp>
        <p:pic>
          <p:nvPicPr>
            <p:cNvPr id="326" name="Might be “man in the middle” that intercepts requests and impersonates user or server. Might be “man in the middle” that intercepts requests and impersonates user or server." descr="Might be “man in the middle” that intercepts requests and impersonates user or server. Might be “man in the middle” that intercepts requests and impersonates user or server."/>
            <p:cNvPicPr>
              <a:picLocks noChangeAspect="1"/>
            </p:cNvPicPr>
            <p:nvPr/>
          </p:nvPicPr>
          <p:blipFill>
            <a:blip r:embed="rId5"/>
            <a:stretch>
              <a:fillRect/>
            </a:stretch>
          </p:blipFill>
          <p:spPr>
            <a:xfrm>
              <a:off x="-1" y="0"/>
              <a:ext cx="7799939" cy="2365376"/>
            </a:xfrm>
            <a:prstGeom prst="rect">
              <a:avLst/>
            </a:prstGeom>
            <a:ln w="12700" cap="flat">
              <a:noFill/>
              <a:miter lim="400000"/>
            </a:ln>
            <a:effectLst/>
          </p:spPr>
        </p:pic>
      </p:grpSp>
      <p:pic>
        <p:nvPicPr>
          <p:cNvPr id="328" name="Image" descr="Image"/>
          <p:cNvPicPr>
            <a:picLocks noChangeAspect="1"/>
          </p:cNvPicPr>
          <p:nvPr/>
        </p:nvPicPr>
        <p:blipFill>
          <a:blip r:embed="rId6"/>
          <a:stretch>
            <a:fillRect/>
          </a:stretch>
        </p:blipFill>
        <p:spPr>
          <a:xfrm>
            <a:off x="2089610" y="2032561"/>
            <a:ext cx="1169870" cy="218021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2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2" nodeType="afterEffect">
                                  <p:stCondLst>
                                    <p:cond delay="0"/>
                                  </p:stCondLst>
                                  <p:iterate>
                                    <p:tmAbs val="0"/>
                                  </p:iterate>
                                  <p:childTnLst>
                                    <p:set>
                                      <p:cBhvr>
                                        <p:cTn id="9" fill="hold"/>
                                        <p:tgtEl>
                                          <p:spTgt spid="3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3" grpId="1" animBg="1" advAuto="0"/>
      <p:bldP spid="327" grpId="2" animBg="1" advAuto="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Threat Models: Web Server"/>
          <p:cNvSpPr txBox="1">
            <a:spLocks noGrp="1"/>
          </p:cNvSpPr>
          <p:nvPr>
            <p:ph type="title"/>
          </p:nvPr>
        </p:nvSpPr>
        <p:spPr>
          <a:prstGeom prst="rect">
            <a:avLst/>
          </a:prstGeom>
        </p:spPr>
        <p:txBody>
          <a:bodyPr/>
          <a:lstStyle/>
          <a:p>
            <a:r>
              <a:t>Bad authentication</a:t>
            </a:r>
          </a:p>
        </p:txBody>
      </p:sp>
      <p:sp>
        <p:nvSpPr>
          <p:cNvPr id="333" name="Preventing the man-in-the-middle with SSL"/>
          <p:cNvSpPr txBox="1">
            <a:spLocks noGrp="1"/>
          </p:cNvSpPr>
          <p:nvPr>
            <p:ph type="body" sz="quarter" idx="1"/>
          </p:nvPr>
        </p:nvSpPr>
        <p:spPr>
          <a:xfrm>
            <a:off x="335732" y="943371"/>
            <a:ext cx="11696203" cy="565227"/>
          </a:xfrm>
          <a:prstGeom prst="rect">
            <a:avLst/>
          </a:prstGeom>
        </p:spPr>
        <p:txBody>
          <a:bodyPr/>
          <a:lstStyle/>
          <a:p>
            <a:r>
              <a:t>Preventing the man-in-the-middle with SSL</a:t>
            </a:r>
          </a:p>
        </p:txBody>
      </p:sp>
      <p:sp>
        <p:nvSpPr>
          <p:cNvPr id="334"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28</a:t>
            </a:fld>
            <a:endParaRPr/>
          </a:p>
        </p:txBody>
      </p:sp>
      <p:sp>
        <p:nvSpPr>
          <p:cNvPr id="335" name="Rectangle"/>
          <p:cNvSpPr/>
          <p:nvPr/>
        </p:nvSpPr>
        <p:spPr>
          <a:xfrm>
            <a:off x="9249731" y="1483775"/>
            <a:ext cx="1050600" cy="3318950"/>
          </a:xfrm>
          <a:prstGeom prst="rect">
            <a:avLst/>
          </a:prstGeom>
          <a:gradFill>
            <a:gsLst>
              <a:gs pos="0">
                <a:srgbClr val="80B860"/>
              </a:gs>
              <a:gs pos="50000">
                <a:srgbClr val="6FB242"/>
              </a:gs>
              <a:gs pos="100000">
                <a:srgbClr val="61A236"/>
              </a:gs>
            </a:gsLst>
            <a:lin ang="5400000"/>
          </a:gradFill>
          <a:ln>
            <a:solidFill>
              <a:srgbClr val="0070C0"/>
            </a:solidFill>
          </a:ln>
          <a:effectLst>
            <a:outerShdw blurRad="63500" dist="19050" dir="5400000" rotWithShape="0">
              <a:srgbClr val="000000">
                <a:alpha val="63000"/>
              </a:srgbClr>
            </a:outerShdw>
          </a:effectLst>
        </p:spPr>
        <p:txBody>
          <a:bodyPr lIns="45719" rIns="45719" anchor="ctr"/>
          <a:lstStyle/>
          <a:p>
            <a:pPr>
              <a:defRPr>
                <a:solidFill>
                  <a:srgbClr val="FFFFFF"/>
                </a:solidFill>
              </a:defRPr>
            </a:pPr>
            <a:endParaRPr/>
          </a:p>
        </p:txBody>
      </p:sp>
      <p:sp>
        <p:nvSpPr>
          <p:cNvPr id="336" name="client page…"/>
          <p:cNvSpPr txBox="1"/>
          <p:nvPr/>
        </p:nvSpPr>
        <p:spPr>
          <a:xfrm>
            <a:off x="1877901" y="4176509"/>
            <a:ext cx="1483542" cy="7409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p>
            <a:pPr>
              <a:defRPr sz="2200" b="1"/>
            </a:pPr>
            <a:r>
              <a:t>client page</a:t>
            </a:r>
          </a:p>
          <a:p>
            <a:pPr>
              <a:defRPr sz="2200" b="1"/>
            </a:pPr>
            <a:r>
              <a:t>(the “user”)</a:t>
            </a:r>
          </a:p>
        </p:txBody>
      </p:sp>
      <p:sp>
        <p:nvSpPr>
          <p:cNvPr id="337" name="server"/>
          <p:cNvSpPr txBox="1"/>
          <p:nvPr/>
        </p:nvSpPr>
        <p:spPr>
          <a:xfrm>
            <a:off x="9279016" y="4774066"/>
            <a:ext cx="992031" cy="4348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lvl1pPr>
              <a:defRPr sz="2700" b="1"/>
            </a:lvl1pPr>
          </a:lstStyle>
          <a:p>
            <a:r>
              <a:t>server</a:t>
            </a:r>
          </a:p>
        </p:txBody>
      </p:sp>
      <p:sp>
        <p:nvSpPr>
          <p:cNvPr id="338" name="Line"/>
          <p:cNvSpPr/>
          <p:nvPr/>
        </p:nvSpPr>
        <p:spPr>
          <a:xfrm>
            <a:off x="4343262" y="2160984"/>
            <a:ext cx="3987678" cy="1"/>
          </a:xfrm>
          <a:prstGeom prst="line">
            <a:avLst/>
          </a:prstGeom>
          <a:ln w="38100">
            <a:solidFill>
              <a:schemeClr val="accent1"/>
            </a:solidFill>
            <a:miter lim="400000"/>
            <a:tailEnd type="triangle"/>
          </a:ln>
        </p:spPr>
        <p:txBody>
          <a:bodyPr lIns="45719" rIns="45719"/>
          <a:lstStyle/>
          <a:p>
            <a:endParaRPr/>
          </a:p>
        </p:txBody>
      </p:sp>
      <p:sp>
        <p:nvSpPr>
          <p:cNvPr id="339" name="HTTP Request"/>
          <p:cNvSpPr txBox="1"/>
          <p:nvPr/>
        </p:nvSpPr>
        <p:spPr>
          <a:xfrm>
            <a:off x="3748880" y="1826585"/>
            <a:ext cx="2261000" cy="333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800" b="1"/>
            </a:lvl1pPr>
          </a:lstStyle>
          <a:p>
            <a:r>
              <a:t>HTTP Request</a:t>
            </a:r>
          </a:p>
        </p:txBody>
      </p:sp>
      <p:sp>
        <p:nvSpPr>
          <p:cNvPr id="340" name="Line"/>
          <p:cNvSpPr/>
          <p:nvPr/>
        </p:nvSpPr>
        <p:spPr>
          <a:xfrm flipH="1" flipV="1">
            <a:off x="4289849" y="3974923"/>
            <a:ext cx="3924751" cy="1"/>
          </a:xfrm>
          <a:prstGeom prst="line">
            <a:avLst/>
          </a:prstGeom>
          <a:ln w="38100">
            <a:solidFill>
              <a:schemeClr val="accent1"/>
            </a:solidFill>
            <a:miter/>
            <a:tailEnd type="triangle"/>
          </a:ln>
        </p:spPr>
        <p:txBody>
          <a:bodyPr lIns="45719" rIns="45719"/>
          <a:lstStyle/>
          <a:p>
            <a:endParaRPr/>
          </a:p>
        </p:txBody>
      </p:sp>
      <p:sp>
        <p:nvSpPr>
          <p:cNvPr id="341" name="HTTP Response"/>
          <p:cNvSpPr txBox="1"/>
          <p:nvPr/>
        </p:nvSpPr>
        <p:spPr>
          <a:xfrm>
            <a:off x="3748880" y="3651823"/>
            <a:ext cx="2261000" cy="3104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700" b="1"/>
            </a:lvl1pPr>
          </a:lstStyle>
          <a:p>
            <a:r>
              <a:t>HTTP Response</a:t>
            </a:r>
          </a:p>
        </p:txBody>
      </p:sp>
      <p:pic>
        <p:nvPicPr>
          <p:cNvPr id="342" name="Image" descr="Image"/>
          <p:cNvPicPr>
            <a:picLocks noChangeAspect="1"/>
          </p:cNvPicPr>
          <p:nvPr/>
        </p:nvPicPr>
        <p:blipFill>
          <a:blip r:embed="rId3"/>
          <a:stretch>
            <a:fillRect/>
          </a:stretch>
        </p:blipFill>
        <p:spPr>
          <a:xfrm>
            <a:off x="1983878" y="2124951"/>
            <a:ext cx="1080494" cy="1571626"/>
          </a:xfrm>
          <a:prstGeom prst="rect">
            <a:avLst/>
          </a:prstGeom>
          <a:ln w="12700">
            <a:miter lim="400000"/>
          </a:ln>
        </p:spPr>
      </p:pic>
      <p:grpSp>
        <p:nvGrpSpPr>
          <p:cNvPr id="345" name="Group"/>
          <p:cNvGrpSpPr/>
          <p:nvPr/>
        </p:nvGrpSpPr>
        <p:grpSpPr>
          <a:xfrm>
            <a:off x="5504452" y="2132679"/>
            <a:ext cx="3924751" cy="3954904"/>
            <a:chOff x="0" y="0"/>
            <a:chExt cx="3924749" cy="3954902"/>
          </a:xfrm>
        </p:grpSpPr>
        <p:sp>
          <p:nvSpPr>
            <p:cNvPr id="343" name="Ribbon"/>
            <p:cNvSpPr/>
            <p:nvPr/>
          </p:nvSpPr>
          <p:spPr>
            <a:xfrm>
              <a:off x="662637" y="0"/>
              <a:ext cx="1347171" cy="2035075"/>
            </a:xfrm>
            <a:custGeom>
              <a:avLst/>
              <a:gdLst/>
              <a:ahLst/>
              <a:cxnLst>
                <a:cxn ang="0">
                  <a:pos x="wd2" y="hd2"/>
                </a:cxn>
                <a:cxn ang="5400000">
                  <a:pos x="wd2" y="hd2"/>
                </a:cxn>
                <a:cxn ang="10800000">
                  <a:pos x="wd2" y="hd2"/>
                </a:cxn>
                <a:cxn ang="16200000">
                  <a:pos x="wd2" y="hd2"/>
                </a:cxn>
              </a:cxnLst>
              <a:rect l="0" t="0" r="r" b="b"/>
              <a:pathLst>
                <a:path w="21484" h="21600" extrusionOk="0">
                  <a:moveTo>
                    <a:pt x="10250" y="0"/>
                  </a:moveTo>
                  <a:cubicBezTo>
                    <a:pt x="9814" y="0"/>
                    <a:pt x="9433" y="155"/>
                    <a:pt x="9220" y="385"/>
                  </a:cubicBezTo>
                  <a:cubicBezTo>
                    <a:pt x="9223" y="388"/>
                    <a:pt x="9226" y="391"/>
                    <a:pt x="9230" y="394"/>
                  </a:cubicBezTo>
                  <a:cubicBezTo>
                    <a:pt x="9058" y="411"/>
                    <a:pt x="8887" y="431"/>
                    <a:pt x="8717" y="453"/>
                  </a:cubicBezTo>
                  <a:cubicBezTo>
                    <a:pt x="8396" y="278"/>
                    <a:pt x="7949" y="215"/>
                    <a:pt x="7531" y="316"/>
                  </a:cubicBezTo>
                  <a:lnTo>
                    <a:pt x="6587" y="545"/>
                  </a:lnTo>
                  <a:cubicBezTo>
                    <a:pt x="6177" y="644"/>
                    <a:pt x="5899" y="876"/>
                    <a:pt x="5817" y="1141"/>
                  </a:cubicBezTo>
                  <a:cubicBezTo>
                    <a:pt x="5823" y="1143"/>
                    <a:pt x="5828" y="1147"/>
                    <a:pt x="5835" y="1149"/>
                  </a:cubicBezTo>
                  <a:cubicBezTo>
                    <a:pt x="5683" y="1204"/>
                    <a:pt x="5533" y="1261"/>
                    <a:pt x="5386" y="1321"/>
                  </a:cubicBezTo>
                  <a:cubicBezTo>
                    <a:pt x="4992" y="1227"/>
                    <a:pt x="4537" y="1270"/>
                    <a:pt x="4194" y="1462"/>
                  </a:cubicBezTo>
                  <a:lnTo>
                    <a:pt x="3426" y="1891"/>
                  </a:lnTo>
                  <a:cubicBezTo>
                    <a:pt x="3092" y="2078"/>
                    <a:pt x="2949" y="2358"/>
                    <a:pt x="3008" y="2627"/>
                  </a:cubicBezTo>
                  <a:cubicBezTo>
                    <a:pt x="3018" y="2628"/>
                    <a:pt x="3026" y="2630"/>
                    <a:pt x="3036" y="2632"/>
                  </a:cubicBezTo>
                  <a:cubicBezTo>
                    <a:pt x="2922" y="2717"/>
                    <a:pt x="2810" y="2805"/>
                    <a:pt x="2702" y="2895"/>
                  </a:cubicBezTo>
                  <a:cubicBezTo>
                    <a:pt x="2281" y="2894"/>
                    <a:pt x="1873" y="3038"/>
                    <a:pt x="1648" y="3297"/>
                  </a:cubicBezTo>
                  <a:lnTo>
                    <a:pt x="1146" y="3876"/>
                  </a:lnTo>
                  <a:cubicBezTo>
                    <a:pt x="928" y="4128"/>
                    <a:pt x="937" y="4424"/>
                    <a:pt x="1130" y="4662"/>
                  </a:cubicBezTo>
                  <a:cubicBezTo>
                    <a:pt x="1140" y="4661"/>
                    <a:pt x="1149" y="4662"/>
                    <a:pt x="1159" y="4661"/>
                  </a:cubicBezTo>
                  <a:cubicBezTo>
                    <a:pt x="1095" y="4767"/>
                    <a:pt x="1035" y="4874"/>
                    <a:pt x="980" y="4983"/>
                  </a:cubicBezTo>
                  <a:cubicBezTo>
                    <a:pt x="585" y="5078"/>
                    <a:pt x="275" y="5307"/>
                    <a:pt x="197" y="5601"/>
                  </a:cubicBezTo>
                  <a:lnTo>
                    <a:pt x="23" y="6260"/>
                  </a:lnTo>
                  <a:cubicBezTo>
                    <a:pt x="-52" y="6546"/>
                    <a:pt x="109" y="6822"/>
                    <a:pt x="414" y="7002"/>
                  </a:cubicBezTo>
                  <a:cubicBezTo>
                    <a:pt x="423" y="6998"/>
                    <a:pt x="432" y="6997"/>
                    <a:pt x="442" y="6993"/>
                  </a:cubicBezTo>
                  <a:cubicBezTo>
                    <a:pt x="439" y="7058"/>
                    <a:pt x="437" y="7123"/>
                    <a:pt x="437" y="7189"/>
                  </a:cubicBezTo>
                  <a:cubicBezTo>
                    <a:pt x="437" y="7238"/>
                    <a:pt x="440" y="7287"/>
                    <a:pt x="442" y="7336"/>
                  </a:cubicBezTo>
                  <a:cubicBezTo>
                    <a:pt x="118" y="7516"/>
                    <a:pt x="-60" y="7802"/>
                    <a:pt x="18" y="8097"/>
                  </a:cubicBezTo>
                  <a:lnTo>
                    <a:pt x="194" y="8756"/>
                  </a:lnTo>
                  <a:cubicBezTo>
                    <a:pt x="270" y="9042"/>
                    <a:pt x="563" y="9265"/>
                    <a:pt x="942" y="9365"/>
                  </a:cubicBezTo>
                  <a:cubicBezTo>
                    <a:pt x="947" y="9361"/>
                    <a:pt x="954" y="9356"/>
                    <a:pt x="960" y="9352"/>
                  </a:cubicBezTo>
                  <a:cubicBezTo>
                    <a:pt x="1014" y="9461"/>
                    <a:pt x="1073" y="9569"/>
                    <a:pt x="1136" y="9676"/>
                  </a:cubicBezTo>
                  <a:cubicBezTo>
                    <a:pt x="927" y="9918"/>
                    <a:pt x="912" y="10224"/>
                    <a:pt x="1136" y="10483"/>
                  </a:cubicBezTo>
                  <a:lnTo>
                    <a:pt x="1636" y="11061"/>
                  </a:lnTo>
                  <a:cubicBezTo>
                    <a:pt x="1854" y="11313"/>
                    <a:pt x="2246" y="11456"/>
                    <a:pt x="2653" y="11464"/>
                  </a:cubicBezTo>
                  <a:cubicBezTo>
                    <a:pt x="2656" y="11459"/>
                    <a:pt x="2661" y="11454"/>
                    <a:pt x="2664" y="11449"/>
                  </a:cubicBezTo>
                  <a:cubicBezTo>
                    <a:pt x="2771" y="11539"/>
                    <a:pt x="2881" y="11629"/>
                    <a:pt x="2995" y="11715"/>
                  </a:cubicBezTo>
                  <a:cubicBezTo>
                    <a:pt x="2924" y="11989"/>
                    <a:pt x="3066" y="12279"/>
                    <a:pt x="3409" y="12471"/>
                  </a:cubicBezTo>
                  <a:lnTo>
                    <a:pt x="4176" y="12900"/>
                  </a:lnTo>
                  <a:cubicBezTo>
                    <a:pt x="4511" y="13087"/>
                    <a:pt x="4953" y="13131"/>
                    <a:pt x="5340" y="13046"/>
                  </a:cubicBezTo>
                  <a:cubicBezTo>
                    <a:pt x="5340" y="13043"/>
                    <a:pt x="5340" y="13040"/>
                    <a:pt x="5340" y="13036"/>
                  </a:cubicBezTo>
                  <a:cubicBezTo>
                    <a:pt x="5487" y="13097"/>
                    <a:pt x="5639" y="13155"/>
                    <a:pt x="5791" y="13211"/>
                  </a:cubicBezTo>
                  <a:cubicBezTo>
                    <a:pt x="5868" y="13482"/>
                    <a:pt x="6150" y="13721"/>
                    <a:pt x="6567" y="13822"/>
                  </a:cubicBezTo>
                  <a:lnTo>
                    <a:pt x="7511" y="14050"/>
                  </a:lnTo>
                  <a:cubicBezTo>
                    <a:pt x="7920" y="14149"/>
                    <a:pt x="8357" y="14090"/>
                    <a:pt x="8676" y="13922"/>
                  </a:cubicBezTo>
                  <a:cubicBezTo>
                    <a:pt x="8676" y="13921"/>
                    <a:pt x="8675" y="13921"/>
                    <a:pt x="8674" y="13919"/>
                  </a:cubicBezTo>
                  <a:cubicBezTo>
                    <a:pt x="8844" y="13942"/>
                    <a:pt x="9016" y="13962"/>
                    <a:pt x="9189" y="13980"/>
                  </a:cubicBezTo>
                  <a:cubicBezTo>
                    <a:pt x="9402" y="14215"/>
                    <a:pt x="9789" y="14372"/>
                    <a:pt x="10230" y="14372"/>
                  </a:cubicBezTo>
                  <a:lnTo>
                    <a:pt x="11233" y="14372"/>
                  </a:lnTo>
                  <a:cubicBezTo>
                    <a:pt x="11669" y="14372"/>
                    <a:pt x="12049" y="14217"/>
                    <a:pt x="12263" y="13987"/>
                  </a:cubicBezTo>
                  <a:cubicBezTo>
                    <a:pt x="12263" y="13987"/>
                    <a:pt x="12263" y="13985"/>
                    <a:pt x="12263" y="13985"/>
                  </a:cubicBezTo>
                  <a:cubicBezTo>
                    <a:pt x="12437" y="13968"/>
                    <a:pt x="12610" y="13948"/>
                    <a:pt x="12781" y="13926"/>
                  </a:cubicBezTo>
                  <a:cubicBezTo>
                    <a:pt x="13101" y="14095"/>
                    <a:pt x="13541" y="14154"/>
                    <a:pt x="13952" y="14055"/>
                  </a:cubicBezTo>
                  <a:lnTo>
                    <a:pt x="14896" y="13827"/>
                  </a:lnTo>
                  <a:cubicBezTo>
                    <a:pt x="15303" y="13729"/>
                    <a:pt x="15582" y="13498"/>
                    <a:pt x="15666" y="13235"/>
                  </a:cubicBezTo>
                  <a:cubicBezTo>
                    <a:pt x="15823" y="13178"/>
                    <a:pt x="15979" y="13118"/>
                    <a:pt x="16131" y="13056"/>
                  </a:cubicBezTo>
                  <a:cubicBezTo>
                    <a:pt x="16516" y="13141"/>
                    <a:pt x="16955" y="13097"/>
                    <a:pt x="17289" y="12910"/>
                  </a:cubicBezTo>
                  <a:lnTo>
                    <a:pt x="18059" y="12481"/>
                  </a:lnTo>
                  <a:cubicBezTo>
                    <a:pt x="18391" y="12296"/>
                    <a:pt x="18533" y="12017"/>
                    <a:pt x="18477" y="11751"/>
                  </a:cubicBezTo>
                  <a:cubicBezTo>
                    <a:pt x="18597" y="11662"/>
                    <a:pt x="18712" y="11569"/>
                    <a:pt x="18824" y="11476"/>
                  </a:cubicBezTo>
                  <a:cubicBezTo>
                    <a:pt x="19229" y="11467"/>
                    <a:pt x="19620" y="11325"/>
                    <a:pt x="19837" y="11075"/>
                  </a:cubicBezTo>
                  <a:lnTo>
                    <a:pt x="20337" y="10496"/>
                  </a:lnTo>
                  <a:cubicBezTo>
                    <a:pt x="20552" y="10248"/>
                    <a:pt x="20546" y="9955"/>
                    <a:pt x="20360" y="9718"/>
                  </a:cubicBezTo>
                  <a:cubicBezTo>
                    <a:pt x="20427" y="9606"/>
                    <a:pt x="20491" y="9493"/>
                    <a:pt x="20549" y="9377"/>
                  </a:cubicBezTo>
                  <a:cubicBezTo>
                    <a:pt x="20922" y="9276"/>
                    <a:pt x="21211" y="9052"/>
                    <a:pt x="21286" y="8769"/>
                  </a:cubicBezTo>
                  <a:lnTo>
                    <a:pt x="21460" y="8112"/>
                  </a:lnTo>
                  <a:cubicBezTo>
                    <a:pt x="21534" y="7829"/>
                    <a:pt x="21377" y="7554"/>
                    <a:pt x="21080" y="7374"/>
                  </a:cubicBezTo>
                  <a:cubicBezTo>
                    <a:pt x="21082" y="7312"/>
                    <a:pt x="21082" y="7251"/>
                    <a:pt x="21082" y="7189"/>
                  </a:cubicBezTo>
                  <a:cubicBezTo>
                    <a:pt x="21082" y="7130"/>
                    <a:pt x="21082" y="7072"/>
                    <a:pt x="21080" y="7014"/>
                  </a:cubicBezTo>
                  <a:cubicBezTo>
                    <a:pt x="21380" y="6834"/>
                    <a:pt x="21540" y="6557"/>
                    <a:pt x="21465" y="6274"/>
                  </a:cubicBezTo>
                  <a:lnTo>
                    <a:pt x="21289" y="5616"/>
                  </a:lnTo>
                  <a:cubicBezTo>
                    <a:pt x="21214" y="5334"/>
                    <a:pt x="20924" y="5112"/>
                    <a:pt x="20551" y="5010"/>
                  </a:cubicBezTo>
                  <a:cubicBezTo>
                    <a:pt x="20494" y="4896"/>
                    <a:pt x="20434" y="4783"/>
                    <a:pt x="20368" y="4671"/>
                  </a:cubicBezTo>
                  <a:cubicBezTo>
                    <a:pt x="20557" y="4433"/>
                    <a:pt x="20567" y="4138"/>
                    <a:pt x="20350" y="3888"/>
                  </a:cubicBezTo>
                  <a:lnTo>
                    <a:pt x="19847" y="3309"/>
                  </a:lnTo>
                  <a:cubicBezTo>
                    <a:pt x="19630" y="3059"/>
                    <a:pt x="19240" y="2917"/>
                    <a:pt x="18835" y="2908"/>
                  </a:cubicBezTo>
                  <a:cubicBezTo>
                    <a:pt x="18725" y="2816"/>
                    <a:pt x="18610" y="2726"/>
                    <a:pt x="18493" y="2638"/>
                  </a:cubicBezTo>
                  <a:cubicBezTo>
                    <a:pt x="18553" y="2370"/>
                    <a:pt x="18409" y="2087"/>
                    <a:pt x="18074" y="1900"/>
                  </a:cubicBezTo>
                  <a:lnTo>
                    <a:pt x="17307" y="1470"/>
                  </a:lnTo>
                  <a:cubicBezTo>
                    <a:pt x="16972" y="1284"/>
                    <a:pt x="16530" y="1239"/>
                    <a:pt x="16143" y="1324"/>
                  </a:cubicBezTo>
                  <a:cubicBezTo>
                    <a:pt x="16143" y="1325"/>
                    <a:pt x="16143" y="1326"/>
                    <a:pt x="16143" y="1326"/>
                  </a:cubicBezTo>
                  <a:cubicBezTo>
                    <a:pt x="15994" y="1265"/>
                    <a:pt x="15843" y="1207"/>
                    <a:pt x="15689" y="1151"/>
                  </a:cubicBezTo>
                  <a:cubicBezTo>
                    <a:pt x="15609" y="884"/>
                    <a:pt x="15328" y="650"/>
                    <a:pt x="14916" y="550"/>
                  </a:cubicBezTo>
                  <a:lnTo>
                    <a:pt x="13972" y="321"/>
                  </a:lnTo>
                  <a:cubicBezTo>
                    <a:pt x="13562" y="222"/>
                    <a:pt x="13126" y="280"/>
                    <a:pt x="12807" y="448"/>
                  </a:cubicBezTo>
                  <a:cubicBezTo>
                    <a:pt x="12808" y="450"/>
                    <a:pt x="12808" y="452"/>
                    <a:pt x="12809" y="453"/>
                  </a:cubicBezTo>
                  <a:cubicBezTo>
                    <a:pt x="12639" y="431"/>
                    <a:pt x="12466" y="411"/>
                    <a:pt x="12294" y="394"/>
                  </a:cubicBezTo>
                  <a:cubicBezTo>
                    <a:pt x="12082" y="158"/>
                    <a:pt x="11697" y="0"/>
                    <a:pt x="11256" y="0"/>
                  </a:cubicBezTo>
                  <a:lnTo>
                    <a:pt x="10250" y="0"/>
                  </a:lnTo>
                  <a:close/>
                  <a:moveTo>
                    <a:pt x="10761" y="2494"/>
                  </a:moveTo>
                  <a:cubicBezTo>
                    <a:pt x="14153" y="2494"/>
                    <a:pt x="16984" y="4085"/>
                    <a:pt x="17666" y="6207"/>
                  </a:cubicBezTo>
                  <a:cubicBezTo>
                    <a:pt x="17678" y="6243"/>
                    <a:pt x="17689" y="6280"/>
                    <a:pt x="17699" y="6316"/>
                  </a:cubicBezTo>
                  <a:cubicBezTo>
                    <a:pt x="17710" y="6352"/>
                    <a:pt x="17718" y="6388"/>
                    <a:pt x="17727" y="6425"/>
                  </a:cubicBezTo>
                  <a:cubicBezTo>
                    <a:pt x="17735" y="6454"/>
                    <a:pt x="17744" y="6482"/>
                    <a:pt x="17750" y="6511"/>
                  </a:cubicBezTo>
                  <a:cubicBezTo>
                    <a:pt x="17762" y="6564"/>
                    <a:pt x="17770" y="6616"/>
                    <a:pt x="17778" y="6669"/>
                  </a:cubicBezTo>
                  <a:cubicBezTo>
                    <a:pt x="17785" y="6707"/>
                    <a:pt x="17791" y="6744"/>
                    <a:pt x="17796" y="6781"/>
                  </a:cubicBezTo>
                  <a:cubicBezTo>
                    <a:pt x="17800" y="6805"/>
                    <a:pt x="17801" y="6830"/>
                    <a:pt x="17804" y="6854"/>
                  </a:cubicBezTo>
                  <a:cubicBezTo>
                    <a:pt x="17812" y="6927"/>
                    <a:pt x="17817" y="6999"/>
                    <a:pt x="17819" y="7072"/>
                  </a:cubicBezTo>
                  <a:cubicBezTo>
                    <a:pt x="17820" y="7082"/>
                    <a:pt x="17822" y="7093"/>
                    <a:pt x="17822" y="7104"/>
                  </a:cubicBezTo>
                  <a:cubicBezTo>
                    <a:pt x="17826" y="7244"/>
                    <a:pt x="17819" y="7385"/>
                    <a:pt x="17804" y="7523"/>
                  </a:cubicBezTo>
                  <a:lnTo>
                    <a:pt x="17807" y="7523"/>
                  </a:lnTo>
                  <a:cubicBezTo>
                    <a:pt x="17796" y="7624"/>
                    <a:pt x="17780" y="7723"/>
                    <a:pt x="17761" y="7822"/>
                  </a:cubicBezTo>
                  <a:lnTo>
                    <a:pt x="17756" y="7822"/>
                  </a:lnTo>
                  <a:cubicBezTo>
                    <a:pt x="17743" y="7882"/>
                    <a:pt x="17731" y="7943"/>
                    <a:pt x="17715" y="8004"/>
                  </a:cubicBezTo>
                  <a:cubicBezTo>
                    <a:pt x="17611" y="8394"/>
                    <a:pt x="17437" y="8765"/>
                    <a:pt x="17205" y="9111"/>
                  </a:cubicBezTo>
                  <a:lnTo>
                    <a:pt x="17212" y="9111"/>
                  </a:lnTo>
                  <a:cubicBezTo>
                    <a:pt x="17151" y="9202"/>
                    <a:pt x="17086" y="9294"/>
                    <a:pt x="17016" y="9382"/>
                  </a:cubicBezTo>
                  <a:lnTo>
                    <a:pt x="17006" y="9381"/>
                  </a:lnTo>
                  <a:cubicBezTo>
                    <a:pt x="16963" y="9435"/>
                    <a:pt x="16919" y="9489"/>
                    <a:pt x="16873" y="9542"/>
                  </a:cubicBezTo>
                  <a:cubicBezTo>
                    <a:pt x="16575" y="9885"/>
                    <a:pt x="16224" y="10193"/>
                    <a:pt x="15827" y="10466"/>
                  </a:cubicBezTo>
                  <a:lnTo>
                    <a:pt x="15832" y="10467"/>
                  </a:lnTo>
                  <a:cubicBezTo>
                    <a:pt x="15727" y="10539"/>
                    <a:pt x="15620" y="10610"/>
                    <a:pt x="15508" y="10678"/>
                  </a:cubicBezTo>
                  <a:lnTo>
                    <a:pt x="15500" y="10674"/>
                  </a:lnTo>
                  <a:cubicBezTo>
                    <a:pt x="15433" y="10715"/>
                    <a:pt x="15365" y="10755"/>
                    <a:pt x="15294" y="10795"/>
                  </a:cubicBezTo>
                  <a:cubicBezTo>
                    <a:pt x="14838" y="11049"/>
                    <a:pt x="14347" y="11259"/>
                    <a:pt x="13835" y="11425"/>
                  </a:cubicBezTo>
                  <a:lnTo>
                    <a:pt x="13840" y="11430"/>
                  </a:lnTo>
                  <a:cubicBezTo>
                    <a:pt x="13704" y="11474"/>
                    <a:pt x="13564" y="11512"/>
                    <a:pt x="13424" y="11550"/>
                  </a:cubicBezTo>
                  <a:lnTo>
                    <a:pt x="13421" y="11547"/>
                  </a:lnTo>
                  <a:cubicBezTo>
                    <a:pt x="13337" y="11570"/>
                    <a:pt x="13251" y="11592"/>
                    <a:pt x="13164" y="11613"/>
                  </a:cubicBezTo>
                  <a:cubicBezTo>
                    <a:pt x="12604" y="11749"/>
                    <a:pt x="12037" y="11834"/>
                    <a:pt x="11470" y="11873"/>
                  </a:cubicBezTo>
                  <a:lnTo>
                    <a:pt x="11470" y="11875"/>
                  </a:lnTo>
                  <a:cubicBezTo>
                    <a:pt x="11269" y="11888"/>
                    <a:pt x="11066" y="11895"/>
                    <a:pt x="10860" y="11897"/>
                  </a:cubicBezTo>
                  <a:cubicBezTo>
                    <a:pt x="10824" y="11897"/>
                    <a:pt x="10786" y="11898"/>
                    <a:pt x="10750" y="11899"/>
                  </a:cubicBezTo>
                  <a:cubicBezTo>
                    <a:pt x="6853" y="11895"/>
                    <a:pt x="3697" y="9792"/>
                    <a:pt x="3697" y="7197"/>
                  </a:cubicBezTo>
                  <a:cubicBezTo>
                    <a:pt x="3697" y="4600"/>
                    <a:pt x="6859" y="2494"/>
                    <a:pt x="10761" y="2494"/>
                  </a:cubicBezTo>
                  <a:close/>
                  <a:moveTo>
                    <a:pt x="10740" y="2745"/>
                  </a:moveTo>
                  <a:cubicBezTo>
                    <a:pt x="7061" y="2745"/>
                    <a:pt x="4069" y="4737"/>
                    <a:pt x="4069" y="7185"/>
                  </a:cubicBezTo>
                  <a:cubicBezTo>
                    <a:pt x="4069" y="9634"/>
                    <a:pt x="7061" y="11625"/>
                    <a:pt x="10740" y="11625"/>
                  </a:cubicBezTo>
                  <a:cubicBezTo>
                    <a:pt x="14419" y="11625"/>
                    <a:pt x="17414" y="9634"/>
                    <a:pt x="17414" y="7185"/>
                  </a:cubicBezTo>
                  <a:cubicBezTo>
                    <a:pt x="17414" y="4737"/>
                    <a:pt x="14419" y="2745"/>
                    <a:pt x="10740" y="2745"/>
                  </a:cubicBezTo>
                  <a:close/>
                  <a:moveTo>
                    <a:pt x="16115" y="13233"/>
                  </a:moveTo>
                  <a:lnTo>
                    <a:pt x="16100" y="13289"/>
                  </a:lnTo>
                  <a:cubicBezTo>
                    <a:pt x="15983" y="13667"/>
                    <a:pt x="15588" y="13971"/>
                    <a:pt x="15046" y="14102"/>
                  </a:cubicBezTo>
                  <a:lnTo>
                    <a:pt x="14102" y="14332"/>
                  </a:lnTo>
                  <a:cubicBezTo>
                    <a:pt x="13920" y="14376"/>
                    <a:pt x="13731" y="14398"/>
                    <a:pt x="13539" y="14398"/>
                  </a:cubicBezTo>
                  <a:cubicBezTo>
                    <a:pt x="13190" y="14398"/>
                    <a:pt x="12858" y="14324"/>
                    <a:pt x="12585" y="14196"/>
                  </a:cubicBezTo>
                  <a:cubicBezTo>
                    <a:pt x="12381" y="14389"/>
                    <a:pt x="12098" y="14530"/>
                    <a:pt x="11773" y="14605"/>
                  </a:cubicBezTo>
                  <a:lnTo>
                    <a:pt x="10965" y="16610"/>
                  </a:lnTo>
                  <a:lnTo>
                    <a:pt x="12975" y="21600"/>
                  </a:lnTo>
                  <a:lnTo>
                    <a:pt x="15587" y="20004"/>
                  </a:lnTo>
                  <a:lnTo>
                    <a:pt x="19049" y="20517"/>
                  </a:lnTo>
                  <a:lnTo>
                    <a:pt x="16115" y="13233"/>
                  </a:lnTo>
                  <a:close/>
                  <a:moveTo>
                    <a:pt x="5365" y="13294"/>
                  </a:moveTo>
                  <a:lnTo>
                    <a:pt x="2457" y="20517"/>
                  </a:lnTo>
                  <a:lnTo>
                    <a:pt x="5921" y="20004"/>
                  </a:lnTo>
                  <a:lnTo>
                    <a:pt x="8534" y="21600"/>
                  </a:lnTo>
                  <a:lnTo>
                    <a:pt x="11327" y="14663"/>
                  </a:lnTo>
                  <a:cubicBezTo>
                    <a:pt x="11296" y="14664"/>
                    <a:pt x="11264" y="14664"/>
                    <a:pt x="11233" y="14664"/>
                  </a:cubicBezTo>
                  <a:lnTo>
                    <a:pt x="10227" y="14664"/>
                  </a:lnTo>
                  <a:cubicBezTo>
                    <a:pt x="9666" y="14664"/>
                    <a:pt x="9169" y="14476"/>
                    <a:pt x="8870" y="14191"/>
                  </a:cubicBezTo>
                  <a:cubicBezTo>
                    <a:pt x="8592" y="14320"/>
                    <a:pt x="8260" y="14393"/>
                    <a:pt x="7921" y="14393"/>
                  </a:cubicBezTo>
                  <a:cubicBezTo>
                    <a:pt x="7729" y="14393"/>
                    <a:pt x="7541" y="14370"/>
                    <a:pt x="7360" y="14326"/>
                  </a:cubicBezTo>
                  <a:lnTo>
                    <a:pt x="6416" y="14097"/>
                  </a:lnTo>
                  <a:cubicBezTo>
                    <a:pt x="6002" y="13997"/>
                    <a:pt x="5669" y="13795"/>
                    <a:pt x="5483" y="13528"/>
                  </a:cubicBezTo>
                  <a:cubicBezTo>
                    <a:pt x="5429" y="13452"/>
                    <a:pt x="5391" y="13374"/>
                    <a:pt x="5365" y="13294"/>
                  </a:cubicBezTo>
                  <a:close/>
                </a:path>
              </a:pathLst>
            </a:custGeom>
            <a:solidFill>
              <a:srgbClr val="61D836"/>
            </a:solidFill>
            <a:ln w="12700" cap="flat">
              <a:noFill/>
              <a:miter lim="400000"/>
            </a:ln>
            <a:effectLst/>
          </p:spPr>
          <p:txBody>
            <a:bodyPr wrap="square" lIns="50800" tIns="50800" rIns="50800" bIns="50800" numCol="1" anchor="ctr">
              <a:noAutofit/>
            </a:bodyPr>
            <a:lstStyle/>
            <a:p>
              <a:pPr defTabSz="821530">
                <a:defRPr sz="3000">
                  <a:solidFill>
                    <a:srgbClr val="FFFFFF"/>
                  </a:solidFill>
                  <a:latin typeface="Helvetica Neue Medium"/>
                  <a:ea typeface="Helvetica Neue Medium"/>
                  <a:cs typeface="Helvetica Neue Medium"/>
                  <a:sym typeface="Helvetica Neue Medium"/>
                </a:defRPr>
              </a:pPr>
              <a:endParaRPr/>
            </a:p>
          </p:txBody>
        </p:sp>
        <p:sp>
          <p:nvSpPr>
            <p:cNvPr id="344" name="amazon.com certificate…"/>
            <p:cNvSpPr txBox="1"/>
            <p:nvPr/>
          </p:nvSpPr>
          <p:spPr>
            <a:xfrm>
              <a:off x="0" y="3071396"/>
              <a:ext cx="3924750" cy="88350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6" tIns="71436" rIns="71436" bIns="71436" numCol="1" anchor="ctr">
              <a:noAutofit/>
            </a:bodyPr>
            <a:lstStyle/>
            <a:p>
              <a:pPr defTabSz="821530">
                <a:defRPr sz="2500" u="sng">
                  <a:latin typeface="+mj-lt"/>
                  <a:ea typeface="+mj-ea"/>
                  <a:cs typeface="+mj-cs"/>
                  <a:sym typeface="Helvetica Neue"/>
                </a:defRPr>
              </a:pPr>
              <a:r>
                <a:rPr>
                  <a:solidFill>
                    <a:srgbClr val="0000FF"/>
                  </a:solidFill>
                  <a:uFill>
                    <a:solidFill>
                      <a:srgbClr val="0000FF"/>
                    </a:solidFill>
                  </a:uFill>
                  <a:hlinkClick r:id="rId4"/>
                </a:rPr>
                <a:t>amazon.com</a:t>
              </a:r>
              <a:r>
                <a:rPr u="none"/>
                <a:t> certificate</a:t>
              </a:r>
            </a:p>
            <a:p>
              <a:pPr defTabSz="821530">
                <a:defRPr sz="2500">
                  <a:latin typeface="+mj-lt"/>
                  <a:ea typeface="+mj-ea"/>
                  <a:cs typeface="+mj-cs"/>
                  <a:sym typeface="Helvetica Neue"/>
                </a:defRPr>
              </a:pPr>
              <a:r>
                <a:t>(AZ’s public key + CA’s sig)</a:t>
              </a:r>
            </a:p>
          </p:txBody>
        </p:sp>
      </p:gr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 name="Threat Models: Web Server"/>
          <p:cNvSpPr txBox="1">
            <a:spLocks noGrp="1"/>
          </p:cNvSpPr>
          <p:nvPr>
            <p:ph type="title"/>
          </p:nvPr>
        </p:nvSpPr>
        <p:spPr>
          <a:prstGeom prst="rect">
            <a:avLst/>
          </a:prstGeom>
        </p:spPr>
        <p:txBody>
          <a:bodyPr/>
          <a:lstStyle/>
          <a:p>
            <a:r>
              <a:t>Bad authentication</a:t>
            </a:r>
          </a:p>
        </p:txBody>
      </p:sp>
      <p:sp>
        <p:nvSpPr>
          <p:cNvPr id="350"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29</a:t>
            </a:fld>
            <a:endParaRPr/>
          </a:p>
        </p:txBody>
      </p:sp>
      <p:sp>
        <p:nvSpPr>
          <p:cNvPr id="351" name="Text Placeholder 2"/>
          <p:cNvSpPr txBox="1">
            <a:spLocks noGrp="1"/>
          </p:cNvSpPr>
          <p:nvPr>
            <p:ph type="body" sz="quarter" idx="1"/>
          </p:nvPr>
        </p:nvSpPr>
        <p:spPr>
          <a:xfrm>
            <a:off x="335732" y="943371"/>
            <a:ext cx="11696203" cy="565227"/>
          </a:xfrm>
          <a:prstGeom prst="rect">
            <a:avLst/>
          </a:prstGeom>
        </p:spPr>
        <p:txBody>
          <a:bodyPr/>
          <a:lstStyle/>
          <a:p>
            <a:r>
              <a:t>Preventing the man-in-the-middle with SSL</a:t>
            </a:r>
          </a:p>
        </p:txBody>
      </p:sp>
      <p:sp>
        <p:nvSpPr>
          <p:cNvPr id="352" name="Rectangle"/>
          <p:cNvSpPr/>
          <p:nvPr/>
        </p:nvSpPr>
        <p:spPr>
          <a:xfrm>
            <a:off x="9249731" y="1483775"/>
            <a:ext cx="1050600" cy="3318950"/>
          </a:xfrm>
          <a:prstGeom prst="rect">
            <a:avLst/>
          </a:prstGeom>
          <a:gradFill>
            <a:gsLst>
              <a:gs pos="0">
                <a:srgbClr val="80B860"/>
              </a:gs>
              <a:gs pos="50000">
                <a:srgbClr val="6FB242"/>
              </a:gs>
              <a:gs pos="100000">
                <a:srgbClr val="61A236"/>
              </a:gs>
            </a:gsLst>
            <a:lin ang="5400000"/>
          </a:gradFill>
          <a:ln>
            <a:solidFill>
              <a:srgbClr val="0070C0"/>
            </a:solidFill>
          </a:ln>
          <a:effectLst>
            <a:outerShdw blurRad="63500" dist="19050" dir="5400000" rotWithShape="0">
              <a:srgbClr val="000000">
                <a:alpha val="63000"/>
              </a:srgbClr>
            </a:outerShdw>
          </a:effectLst>
        </p:spPr>
        <p:txBody>
          <a:bodyPr lIns="45719" rIns="45719" anchor="ctr"/>
          <a:lstStyle/>
          <a:p>
            <a:pPr>
              <a:defRPr>
                <a:solidFill>
                  <a:srgbClr val="FFFFFF"/>
                </a:solidFill>
              </a:defRPr>
            </a:pPr>
            <a:endParaRPr/>
          </a:p>
        </p:txBody>
      </p:sp>
      <p:sp>
        <p:nvSpPr>
          <p:cNvPr id="353" name="client page…"/>
          <p:cNvSpPr txBox="1"/>
          <p:nvPr/>
        </p:nvSpPr>
        <p:spPr>
          <a:xfrm>
            <a:off x="1877901" y="4176509"/>
            <a:ext cx="1483542" cy="7409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p>
            <a:pPr>
              <a:defRPr sz="2200" b="1"/>
            </a:pPr>
            <a:r>
              <a:t>client page</a:t>
            </a:r>
          </a:p>
          <a:p>
            <a:pPr>
              <a:defRPr sz="2200" b="1"/>
            </a:pPr>
            <a:r>
              <a:t>(the “user”)</a:t>
            </a:r>
          </a:p>
        </p:txBody>
      </p:sp>
      <p:sp>
        <p:nvSpPr>
          <p:cNvPr id="354" name="server"/>
          <p:cNvSpPr txBox="1"/>
          <p:nvPr/>
        </p:nvSpPr>
        <p:spPr>
          <a:xfrm>
            <a:off x="9279016" y="4774066"/>
            <a:ext cx="992031" cy="4348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lvl1pPr>
              <a:defRPr sz="2700" b="1"/>
            </a:lvl1pPr>
          </a:lstStyle>
          <a:p>
            <a:r>
              <a:t>server</a:t>
            </a:r>
          </a:p>
        </p:txBody>
      </p:sp>
      <p:sp>
        <p:nvSpPr>
          <p:cNvPr id="355" name="Line"/>
          <p:cNvSpPr/>
          <p:nvPr/>
        </p:nvSpPr>
        <p:spPr>
          <a:xfrm>
            <a:off x="4343262" y="2160984"/>
            <a:ext cx="3987678" cy="1"/>
          </a:xfrm>
          <a:prstGeom prst="line">
            <a:avLst/>
          </a:prstGeom>
          <a:ln w="38100">
            <a:solidFill>
              <a:schemeClr val="accent1"/>
            </a:solidFill>
            <a:miter lim="400000"/>
            <a:tailEnd type="triangle"/>
          </a:ln>
        </p:spPr>
        <p:txBody>
          <a:bodyPr lIns="45719" rIns="45719"/>
          <a:lstStyle/>
          <a:p>
            <a:endParaRPr/>
          </a:p>
        </p:txBody>
      </p:sp>
      <p:sp>
        <p:nvSpPr>
          <p:cNvPr id="356" name="HTTP Request"/>
          <p:cNvSpPr txBox="1"/>
          <p:nvPr/>
        </p:nvSpPr>
        <p:spPr>
          <a:xfrm>
            <a:off x="3748880" y="1826585"/>
            <a:ext cx="2261000" cy="333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800" b="1"/>
            </a:lvl1pPr>
          </a:lstStyle>
          <a:p>
            <a:r>
              <a:t>HTTP Request</a:t>
            </a:r>
          </a:p>
        </p:txBody>
      </p:sp>
      <p:sp>
        <p:nvSpPr>
          <p:cNvPr id="357" name="Line"/>
          <p:cNvSpPr/>
          <p:nvPr/>
        </p:nvSpPr>
        <p:spPr>
          <a:xfrm flipH="1" flipV="1">
            <a:off x="4289849" y="3974923"/>
            <a:ext cx="3924751" cy="1"/>
          </a:xfrm>
          <a:prstGeom prst="line">
            <a:avLst/>
          </a:prstGeom>
          <a:ln w="38100">
            <a:solidFill>
              <a:schemeClr val="accent1"/>
            </a:solidFill>
            <a:miter/>
            <a:tailEnd type="triangle"/>
          </a:ln>
        </p:spPr>
        <p:txBody>
          <a:bodyPr lIns="45719" rIns="45719"/>
          <a:lstStyle/>
          <a:p>
            <a:endParaRPr/>
          </a:p>
        </p:txBody>
      </p:sp>
      <p:sp>
        <p:nvSpPr>
          <p:cNvPr id="358" name="HTTP Response"/>
          <p:cNvSpPr txBox="1"/>
          <p:nvPr/>
        </p:nvSpPr>
        <p:spPr>
          <a:xfrm>
            <a:off x="3748880" y="3651823"/>
            <a:ext cx="2261000" cy="3104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700" b="1"/>
            </a:lvl1pPr>
          </a:lstStyle>
          <a:p>
            <a:r>
              <a:t>HTTP Response</a:t>
            </a:r>
          </a:p>
        </p:txBody>
      </p:sp>
      <p:pic>
        <p:nvPicPr>
          <p:cNvPr id="359" name="Image" descr="Image"/>
          <p:cNvPicPr>
            <a:picLocks noChangeAspect="1"/>
          </p:cNvPicPr>
          <p:nvPr/>
        </p:nvPicPr>
        <p:blipFill>
          <a:blip r:embed="rId3"/>
          <a:stretch>
            <a:fillRect/>
          </a:stretch>
        </p:blipFill>
        <p:spPr>
          <a:xfrm>
            <a:off x="1983878" y="2124951"/>
            <a:ext cx="1080494" cy="1571626"/>
          </a:xfrm>
          <a:prstGeom prst="rect">
            <a:avLst/>
          </a:prstGeom>
          <a:ln w="12700">
            <a:miter lim="400000"/>
          </a:ln>
        </p:spPr>
      </p:pic>
      <p:grpSp>
        <p:nvGrpSpPr>
          <p:cNvPr id="362" name="Group"/>
          <p:cNvGrpSpPr/>
          <p:nvPr/>
        </p:nvGrpSpPr>
        <p:grpSpPr>
          <a:xfrm>
            <a:off x="5504452" y="2132679"/>
            <a:ext cx="3924751" cy="3954904"/>
            <a:chOff x="0" y="0"/>
            <a:chExt cx="3924749" cy="3954902"/>
          </a:xfrm>
        </p:grpSpPr>
        <p:sp>
          <p:nvSpPr>
            <p:cNvPr id="360" name="Ribbon"/>
            <p:cNvSpPr/>
            <p:nvPr/>
          </p:nvSpPr>
          <p:spPr>
            <a:xfrm>
              <a:off x="662637" y="0"/>
              <a:ext cx="1347171" cy="2035075"/>
            </a:xfrm>
            <a:custGeom>
              <a:avLst/>
              <a:gdLst/>
              <a:ahLst/>
              <a:cxnLst>
                <a:cxn ang="0">
                  <a:pos x="wd2" y="hd2"/>
                </a:cxn>
                <a:cxn ang="5400000">
                  <a:pos x="wd2" y="hd2"/>
                </a:cxn>
                <a:cxn ang="10800000">
                  <a:pos x="wd2" y="hd2"/>
                </a:cxn>
                <a:cxn ang="16200000">
                  <a:pos x="wd2" y="hd2"/>
                </a:cxn>
              </a:cxnLst>
              <a:rect l="0" t="0" r="r" b="b"/>
              <a:pathLst>
                <a:path w="21484" h="21600" extrusionOk="0">
                  <a:moveTo>
                    <a:pt x="10250" y="0"/>
                  </a:moveTo>
                  <a:cubicBezTo>
                    <a:pt x="9814" y="0"/>
                    <a:pt x="9433" y="155"/>
                    <a:pt x="9220" y="385"/>
                  </a:cubicBezTo>
                  <a:cubicBezTo>
                    <a:pt x="9223" y="388"/>
                    <a:pt x="9226" y="391"/>
                    <a:pt x="9230" y="394"/>
                  </a:cubicBezTo>
                  <a:cubicBezTo>
                    <a:pt x="9058" y="411"/>
                    <a:pt x="8887" y="431"/>
                    <a:pt x="8717" y="453"/>
                  </a:cubicBezTo>
                  <a:cubicBezTo>
                    <a:pt x="8396" y="278"/>
                    <a:pt x="7949" y="215"/>
                    <a:pt x="7531" y="316"/>
                  </a:cubicBezTo>
                  <a:lnTo>
                    <a:pt x="6587" y="545"/>
                  </a:lnTo>
                  <a:cubicBezTo>
                    <a:pt x="6177" y="644"/>
                    <a:pt x="5899" y="876"/>
                    <a:pt x="5817" y="1141"/>
                  </a:cubicBezTo>
                  <a:cubicBezTo>
                    <a:pt x="5823" y="1143"/>
                    <a:pt x="5828" y="1147"/>
                    <a:pt x="5835" y="1149"/>
                  </a:cubicBezTo>
                  <a:cubicBezTo>
                    <a:pt x="5683" y="1204"/>
                    <a:pt x="5533" y="1261"/>
                    <a:pt x="5386" y="1321"/>
                  </a:cubicBezTo>
                  <a:cubicBezTo>
                    <a:pt x="4992" y="1227"/>
                    <a:pt x="4537" y="1270"/>
                    <a:pt x="4194" y="1462"/>
                  </a:cubicBezTo>
                  <a:lnTo>
                    <a:pt x="3426" y="1891"/>
                  </a:lnTo>
                  <a:cubicBezTo>
                    <a:pt x="3092" y="2078"/>
                    <a:pt x="2949" y="2358"/>
                    <a:pt x="3008" y="2627"/>
                  </a:cubicBezTo>
                  <a:cubicBezTo>
                    <a:pt x="3018" y="2628"/>
                    <a:pt x="3026" y="2630"/>
                    <a:pt x="3036" y="2632"/>
                  </a:cubicBezTo>
                  <a:cubicBezTo>
                    <a:pt x="2922" y="2717"/>
                    <a:pt x="2810" y="2805"/>
                    <a:pt x="2702" y="2895"/>
                  </a:cubicBezTo>
                  <a:cubicBezTo>
                    <a:pt x="2281" y="2894"/>
                    <a:pt x="1873" y="3038"/>
                    <a:pt x="1648" y="3297"/>
                  </a:cubicBezTo>
                  <a:lnTo>
                    <a:pt x="1146" y="3876"/>
                  </a:lnTo>
                  <a:cubicBezTo>
                    <a:pt x="928" y="4128"/>
                    <a:pt x="937" y="4424"/>
                    <a:pt x="1130" y="4662"/>
                  </a:cubicBezTo>
                  <a:cubicBezTo>
                    <a:pt x="1140" y="4661"/>
                    <a:pt x="1149" y="4662"/>
                    <a:pt x="1159" y="4661"/>
                  </a:cubicBezTo>
                  <a:cubicBezTo>
                    <a:pt x="1095" y="4767"/>
                    <a:pt x="1035" y="4874"/>
                    <a:pt x="980" y="4983"/>
                  </a:cubicBezTo>
                  <a:cubicBezTo>
                    <a:pt x="585" y="5078"/>
                    <a:pt x="275" y="5307"/>
                    <a:pt x="197" y="5601"/>
                  </a:cubicBezTo>
                  <a:lnTo>
                    <a:pt x="23" y="6260"/>
                  </a:lnTo>
                  <a:cubicBezTo>
                    <a:pt x="-52" y="6546"/>
                    <a:pt x="109" y="6822"/>
                    <a:pt x="414" y="7002"/>
                  </a:cubicBezTo>
                  <a:cubicBezTo>
                    <a:pt x="423" y="6998"/>
                    <a:pt x="432" y="6997"/>
                    <a:pt x="442" y="6993"/>
                  </a:cubicBezTo>
                  <a:cubicBezTo>
                    <a:pt x="439" y="7058"/>
                    <a:pt x="437" y="7123"/>
                    <a:pt x="437" y="7189"/>
                  </a:cubicBezTo>
                  <a:cubicBezTo>
                    <a:pt x="437" y="7238"/>
                    <a:pt x="440" y="7287"/>
                    <a:pt x="442" y="7336"/>
                  </a:cubicBezTo>
                  <a:cubicBezTo>
                    <a:pt x="118" y="7516"/>
                    <a:pt x="-60" y="7802"/>
                    <a:pt x="18" y="8097"/>
                  </a:cubicBezTo>
                  <a:lnTo>
                    <a:pt x="194" y="8756"/>
                  </a:lnTo>
                  <a:cubicBezTo>
                    <a:pt x="270" y="9042"/>
                    <a:pt x="563" y="9265"/>
                    <a:pt x="942" y="9365"/>
                  </a:cubicBezTo>
                  <a:cubicBezTo>
                    <a:pt x="947" y="9361"/>
                    <a:pt x="954" y="9356"/>
                    <a:pt x="960" y="9352"/>
                  </a:cubicBezTo>
                  <a:cubicBezTo>
                    <a:pt x="1014" y="9461"/>
                    <a:pt x="1073" y="9569"/>
                    <a:pt x="1136" y="9676"/>
                  </a:cubicBezTo>
                  <a:cubicBezTo>
                    <a:pt x="927" y="9918"/>
                    <a:pt x="912" y="10224"/>
                    <a:pt x="1136" y="10483"/>
                  </a:cubicBezTo>
                  <a:lnTo>
                    <a:pt x="1636" y="11061"/>
                  </a:lnTo>
                  <a:cubicBezTo>
                    <a:pt x="1854" y="11313"/>
                    <a:pt x="2246" y="11456"/>
                    <a:pt x="2653" y="11464"/>
                  </a:cubicBezTo>
                  <a:cubicBezTo>
                    <a:pt x="2656" y="11459"/>
                    <a:pt x="2661" y="11454"/>
                    <a:pt x="2664" y="11449"/>
                  </a:cubicBezTo>
                  <a:cubicBezTo>
                    <a:pt x="2771" y="11539"/>
                    <a:pt x="2881" y="11629"/>
                    <a:pt x="2995" y="11715"/>
                  </a:cubicBezTo>
                  <a:cubicBezTo>
                    <a:pt x="2924" y="11989"/>
                    <a:pt x="3066" y="12279"/>
                    <a:pt x="3409" y="12471"/>
                  </a:cubicBezTo>
                  <a:lnTo>
                    <a:pt x="4176" y="12900"/>
                  </a:lnTo>
                  <a:cubicBezTo>
                    <a:pt x="4511" y="13087"/>
                    <a:pt x="4953" y="13131"/>
                    <a:pt x="5340" y="13046"/>
                  </a:cubicBezTo>
                  <a:cubicBezTo>
                    <a:pt x="5340" y="13043"/>
                    <a:pt x="5340" y="13040"/>
                    <a:pt x="5340" y="13036"/>
                  </a:cubicBezTo>
                  <a:cubicBezTo>
                    <a:pt x="5487" y="13097"/>
                    <a:pt x="5639" y="13155"/>
                    <a:pt x="5791" y="13211"/>
                  </a:cubicBezTo>
                  <a:cubicBezTo>
                    <a:pt x="5868" y="13482"/>
                    <a:pt x="6150" y="13721"/>
                    <a:pt x="6567" y="13822"/>
                  </a:cubicBezTo>
                  <a:lnTo>
                    <a:pt x="7511" y="14050"/>
                  </a:lnTo>
                  <a:cubicBezTo>
                    <a:pt x="7920" y="14149"/>
                    <a:pt x="8357" y="14090"/>
                    <a:pt x="8676" y="13922"/>
                  </a:cubicBezTo>
                  <a:cubicBezTo>
                    <a:pt x="8676" y="13921"/>
                    <a:pt x="8675" y="13921"/>
                    <a:pt x="8674" y="13919"/>
                  </a:cubicBezTo>
                  <a:cubicBezTo>
                    <a:pt x="8844" y="13942"/>
                    <a:pt x="9016" y="13962"/>
                    <a:pt x="9189" y="13980"/>
                  </a:cubicBezTo>
                  <a:cubicBezTo>
                    <a:pt x="9402" y="14215"/>
                    <a:pt x="9789" y="14372"/>
                    <a:pt x="10230" y="14372"/>
                  </a:cubicBezTo>
                  <a:lnTo>
                    <a:pt x="11233" y="14372"/>
                  </a:lnTo>
                  <a:cubicBezTo>
                    <a:pt x="11669" y="14372"/>
                    <a:pt x="12049" y="14217"/>
                    <a:pt x="12263" y="13987"/>
                  </a:cubicBezTo>
                  <a:cubicBezTo>
                    <a:pt x="12263" y="13987"/>
                    <a:pt x="12263" y="13985"/>
                    <a:pt x="12263" y="13985"/>
                  </a:cubicBezTo>
                  <a:cubicBezTo>
                    <a:pt x="12437" y="13968"/>
                    <a:pt x="12610" y="13948"/>
                    <a:pt x="12781" y="13926"/>
                  </a:cubicBezTo>
                  <a:cubicBezTo>
                    <a:pt x="13101" y="14095"/>
                    <a:pt x="13541" y="14154"/>
                    <a:pt x="13952" y="14055"/>
                  </a:cubicBezTo>
                  <a:lnTo>
                    <a:pt x="14896" y="13827"/>
                  </a:lnTo>
                  <a:cubicBezTo>
                    <a:pt x="15303" y="13729"/>
                    <a:pt x="15582" y="13498"/>
                    <a:pt x="15666" y="13235"/>
                  </a:cubicBezTo>
                  <a:cubicBezTo>
                    <a:pt x="15823" y="13178"/>
                    <a:pt x="15979" y="13118"/>
                    <a:pt x="16131" y="13056"/>
                  </a:cubicBezTo>
                  <a:cubicBezTo>
                    <a:pt x="16516" y="13141"/>
                    <a:pt x="16955" y="13097"/>
                    <a:pt x="17289" y="12910"/>
                  </a:cubicBezTo>
                  <a:lnTo>
                    <a:pt x="18059" y="12481"/>
                  </a:lnTo>
                  <a:cubicBezTo>
                    <a:pt x="18391" y="12296"/>
                    <a:pt x="18533" y="12017"/>
                    <a:pt x="18477" y="11751"/>
                  </a:cubicBezTo>
                  <a:cubicBezTo>
                    <a:pt x="18597" y="11662"/>
                    <a:pt x="18712" y="11569"/>
                    <a:pt x="18824" y="11476"/>
                  </a:cubicBezTo>
                  <a:cubicBezTo>
                    <a:pt x="19229" y="11467"/>
                    <a:pt x="19620" y="11325"/>
                    <a:pt x="19837" y="11075"/>
                  </a:cubicBezTo>
                  <a:lnTo>
                    <a:pt x="20337" y="10496"/>
                  </a:lnTo>
                  <a:cubicBezTo>
                    <a:pt x="20552" y="10248"/>
                    <a:pt x="20546" y="9955"/>
                    <a:pt x="20360" y="9718"/>
                  </a:cubicBezTo>
                  <a:cubicBezTo>
                    <a:pt x="20427" y="9606"/>
                    <a:pt x="20491" y="9493"/>
                    <a:pt x="20549" y="9377"/>
                  </a:cubicBezTo>
                  <a:cubicBezTo>
                    <a:pt x="20922" y="9276"/>
                    <a:pt x="21211" y="9052"/>
                    <a:pt x="21286" y="8769"/>
                  </a:cubicBezTo>
                  <a:lnTo>
                    <a:pt x="21460" y="8112"/>
                  </a:lnTo>
                  <a:cubicBezTo>
                    <a:pt x="21534" y="7829"/>
                    <a:pt x="21377" y="7554"/>
                    <a:pt x="21080" y="7374"/>
                  </a:cubicBezTo>
                  <a:cubicBezTo>
                    <a:pt x="21082" y="7312"/>
                    <a:pt x="21082" y="7251"/>
                    <a:pt x="21082" y="7189"/>
                  </a:cubicBezTo>
                  <a:cubicBezTo>
                    <a:pt x="21082" y="7130"/>
                    <a:pt x="21082" y="7072"/>
                    <a:pt x="21080" y="7014"/>
                  </a:cubicBezTo>
                  <a:cubicBezTo>
                    <a:pt x="21380" y="6834"/>
                    <a:pt x="21540" y="6557"/>
                    <a:pt x="21465" y="6274"/>
                  </a:cubicBezTo>
                  <a:lnTo>
                    <a:pt x="21289" y="5616"/>
                  </a:lnTo>
                  <a:cubicBezTo>
                    <a:pt x="21214" y="5334"/>
                    <a:pt x="20924" y="5112"/>
                    <a:pt x="20551" y="5010"/>
                  </a:cubicBezTo>
                  <a:cubicBezTo>
                    <a:pt x="20494" y="4896"/>
                    <a:pt x="20434" y="4783"/>
                    <a:pt x="20368" y="4671"/>
                  </a:cubicBezTo>
                  <a:cubicBezTo>
                    <a:pt x="20557" y="4433"/>
                    <a:pt x="20567" y="4138"/>
                    <a:pt x="20350" y="3888"/>
                  </a:cubicBezTo>
                  <a:lnTo>
                    <a:pt x="19847" y="3309"/>
                  </a:lnTo>
                  <a:cubicBezTo>
                    <a:pt x="19630" y="3059"/>
                    <a:pt x="19240" y="2917"/>
                    <a:pt x="18835" y="2908"/>
                  </a:cubicBezTo>
                  <a:cubicBezTo>
                    <a:pt x="18725" y="2816"/>
                    <a:pt x="18610" y="2726"/>
                    <a:pt x="18493" y="2638"/>
                  </a:cubicBezTo>
                  <a:cubicBezTo>
                    <a:pt x="18553" y="2370"/>
                    <a:pt x="18409" y="2087"/>
                    <a:pt x="18074" y="1900"/>
                  </a:cubicBezTo>
                  <a:lnTo>
                    <a:pt x="17307" y="1470"/>
                  </a:lnTo>
                  <a:cubicBezTo>
                    <a:pt x="16972" y="1284"/>
                    <a:pt x="16530" y="1239"/>
                    <a:pt x="16143" y="1324"/>
                  </a:cubicBezTo>
                  <a:cubicBezTo>
                    <a:pt x="16143" y="1325"/>
                    <a:pt x="16143" y="1326"/>
                    <a:pt x="16143" y="1326"/>
                  </a:cubicBezTo>
                  <a:cubicBezTo>
                    <a:pt x="15994" y="1265"/>
                    <a:pt x="15843" y="1207"/>
                    <a:pt x="15689" y="1151"/>
                  </a:cubicBezTo>
                  <a:cubicBezTo>
                    <a:pt x="15609" y="884"/>
                    <a:pt x="15328" y="650"/>
                    <a:pt x="14916" y="550"/>
                  </a:cubicBezTo>
                  <a:lnTo>
                    <a:pt x="13972" y="321"/>
                  </a:lnTo>
                  <a:cubicBezTo>
                    <a:pt x="13562" y="222"/>
                    <a:pt x="13126" y="280"/>
                    <a:pt x="12807" y="448"/>
                  </a:cubicBezTo>
                  <a:cubicBezTo>
                    <a:pt x="12808" y="450"/>
                    <a:pt x="12808" y="452"/>
                    <a:pt x="12809" y="453"/>
                  </a:cubicBezTo>
                  <a:cubicBezTo>
                    <a:pt x="12639" y="431"/>
                    <a:pt x="12466" y="411"/>
                    <a:pt x="12294" y="394"/>
                  </a:cubicBezTo>
                  <a:cubicBezTo>
                    <a:pt x="12082" y="158"/>
                    <a:pt x="11697" y="0"/>
                    <a:pt x="11256" y="0"/>
                  </a:cubicBezTo>
                  <a:lnTo>
                    <a:pt x="10250" y="0"/>
                  </a:lnTo>
                  <a:close/>
                  <a:moveTo>
                    <a:pt x="10761" y="2494"/>
                  </a:moveTo>
                  <a:cubicBezTo>
                    <a:pt x="14153" y="2494"/>
                    <a:pt x="16984" y="4085"/>
                    <a:pt x="17666" y="6207"/>
                  </a:cubicBezTo>
                  <a:cubicBezTo>
                    <a:pt x="17678" y="6243"/>
                    <a:pt x="17689" y="6280"/>
                    <a:pt x="17699" y="6316"/>
                  </a:cubicBezTo>
                  <a:cubicBezTo>
                    <a:pt x="17710" y="6352"/>
                    <a:pt x="17718" y="6388"/>
                    <a:pt x="17727" y="6425"/>
                  </a:cubicBezTo>
                  <a:cubicBezTo>
                    <a:pt x="17735" y="6454"/>
                    <a:pt x="17744" y="6482"/>
                    <a:pt x="17750" y="6511"/>
                  </a:cubicBezTo>
                  <a:cubicBezTo>
                    <a:pt x="17762" y="6564"/>
                    <a:pt x="17770" y="6616"/>
                    <a:pt x="17778" y="6669"/>
                  </a:cubicBezTo>
                  <a:cubicBezTo>
                    <a:pt x="17785" y="6707"/>
                    <a:pt x="17791" y="6744"/>
                    <a:pt x="17796" y="6781"/>
                  </a:cubicBezTo>
                  <a:cubicBezTo>
                    <a:pt x="17800" y="6805"/>
                    <a:pt x="17801" y="6830"/>
                    <a:pt x="17804" y="6854"/>
                  </a:cubicBezTo>
                  <a:cubicBezTo>
                    <a:pt x="17812" y="6927"/>
                    <a:pt x="17817" y="6999"/>
                    <a:pt x="17819" y="7072"/>
                  </a:cubicBezTo>
                  <a:cubicBezTo>
                    <a:pt x="17820" y="7082"/>
                    <a:pt x="17822" y="7093"/>
                    <a:pt x="17822" y="7104"/>
                  </a:cubicBezTo>
                  <a:cubicBezTo>
                    <a:pt x="17826" y="7244"/>
                    <a:pt x="17819" y="7385"/>
                    <a:pt x="17804" y="7523"/>
                  </a:cubicBezTo>
                  <a:lnTo>
                    <a:pt x="17807" y="7523"/>
                  </a:lnTo>
                  <a:cubicBezTo>
                    <a:pt x="17796" y="7624"/>
                    <a:pt x="17780" y="7723"/>
                    <a:pt x="17761" y="7822"/>
                  </a:cubicBezTo>
                  <a:lnTo>
                    <a:pt x="17756" y="7822"/>
                  </a:lnTo>
                  <a:cubicBezTo>
                    <a:pt x="17743" y="7882"/>
                    <a:pt x="17731" y="7943"/>
                    <a:pt x="17715" y="8004"/>
                  </a:cubicBezTo>
                  <a:cubicBezTo>
                    <a:pt x="17611" y="8394"/>
                    <a:pt x="17437" y="8765"/>
                    <a:pt x="17205" y="9111"/>
                  </a:cubicBezTo>
                  <a:lnTo>
                    <a:pt x="17212" y="9111"/>
                  </a:lnTo>
                  <a:cubicBezTo>
                    <a:pt x="17151" y="9202"/>
                    <a:pt x="17086" y="9294"/>
                    <a:pt x="17016" y="9382"/>
                  </a:cubicBezTo>
                  <a:lnTo>
                    <a:pt x="17006" y="9381"/>
                  </a:lnTo>
                  <a:cubicBezTo>
                    <a:pt x="16963" y="9435"/>
                    <a:pt x="16919" y="9489"/>
                    <a:pt x="16873" y="9542"/>
                  </a:cubicBezTo>
                  <a:cubicBezTo>
                    <a:pt x="16575" y="9885"/>
                    <a:pt x="16224" y="10193"/>
                    <a:pt x="15827" y="10466"/>
                  </a:cubicBezTo>
                  <a:lnTo>
                    <a:pt x="15832" y="10467"/>
                  </a:lnTo>
                  <a:cubicBezTo>
                    <a:pt x="15727" y="10539"/>
                    <a:pt x="15620" y="10610"/>
                    <a:pt x="15508" y="10678"/>
                  </a:cubicBezTo>
                  <a:lnTo>
                    <a:pt x="15500" y="10674"/>
                  </a:lnTo>
                  <a:cubicBezTo>
                    <a:pt x="15433" y="10715"/>
                    <a:pt x="15365" y="10755"/>
                    <a:pt x="15294" y="10795"/>
                  </a:cubicBezTo>
                  <a:cubicBezTo>
                    <a:pt x="14838" y="11049"/>
                    <a:pt x="14347" y="11259"/>
                    <a:pt x="13835" y="11425"/>
                  </a:cubicBezTo>
                  <a:lnTo>
                    <a:pt x="13840" y="11430"/>
                  </a:lnTo>
                  <a:cubicBezTo>
                    <a:pt x="13704" y="11474"/>
                    <a:pt x="13564" y="11512"/>
                    <a:pt x="13424" y="11550"/>
                  </a:cubicBezTo>
                  <a:lnTo>
                    <a:pt x="13421" y="11547"/>
                  </a:lnTo>
                  <a:cubicBezTo>
                    <a:pt x="13337" y="11570"/>
                    <a:pt x="13251" y="11592"/>
                    <a:pt x="13164" y="11613"/>
                  </a:cubicBezTo>
                  <a:cubicBezTo>
                    <a:pt x="12604" y="11749"/>
                    <a:pt x="12037" y="11834"/>
                    <a:pt x="11470" y="11873"/>
                  </a:cubicBezTo>
                  <a:lnTo>
                    <a:pt x="11470" y="11875"/>
                  </a:lnTo>
                  <a:cubicBezTo>
                    <a:pt x="11269" y="11888"/>
                    <a:pt x="11066" y="11895"/>
                    <a:pt x="10860" y="11897"/>
                  </a:cubicBezTo>
                  <a:cubicBezTo>
                    <a:pt x="10824" y="11897"/>
                    <a:pt x="10786" y="11898"/>
                    <a:pt x="10750" y="11899"/>
                  </a:cubicBezTo>
                  <a:cubicBezTo>
                    <a:pt x="6853" y="11895"/>
                    <a:pt x="3697" y="9792"/>
                    <a:pt x="3697" y="7197"/>
                  </a:cubicBezTo>
                  <a:cubicBezTo>
                    <a:pt x="3697" y="4600"/>
                    <a:pt x="6859" y="2494"/>
                    <a:pt x="10761" y="2494"/>
                  </a:cubicBezTo>
                  <a:close/>
                  <a:moveTo>
                    <a:pt x="10740" y="2745"/>
                  </a:moveTo>
                  <a:cubicBezTo>
                    <a:pt x="7061" y="2745"/>
                    <a:pt x="4069" y="4737"/>
                    <a:pt x="4069" y="7185"/>
                  </a:cubicBezTo>
                  <a:cubicBezTo>
                    <a:pt x="4069" y="9634"/>
                    <a:pt x="7061" y="11625"/>
                    <a:pt x="10740" y="11625"/>
                  </a:cubicBezTo>
                  <a:cubicBezTo>
                    <a:pt x="14419" y="11625"/>
                    <a:pt x="17414" y="9634"/>
                    <a:pt x="17414" y="7185"/>
                  </a:cubicBezTo>
                  <a:cubicBezTo>
                    <a:pt x="17414" y="4737"/>
                    <a:pt x="14419" y="2745"/>
                    <a:pt x="10740" y="2745"/>
                  </a:cubicBezTo>
                  <a:close/>
                  <a:moveTo>
                    <a:pt x="16115" y="13233"/>
                  </a:moveTo>
                  <a:lnTo>
                    <a:pt x="16100" y="13289"/>
                  </a:lnTo>
                  <a:cubicBezTo>
                    <a:pt x="15983" y="13667"/>
                    <a:pt x="15588" y="13971"/>
                    <a:pt x="15046" y="14102"/>
                  </a:cubicBezTo>
                  <a:lnTo>
                    <a:pt x="14102" y="14332"/>
                  </a:lnTo>
                  <a:cubicBezTo>
                    <a:pt x="13920" y="14376"/>
                    <a:pt x="13731" y="14398"/>
                    <a:pt x="13539" y="14398"/>
                  </a:cubicBezTo>
                  <a:cubicBezTo>
                    <a:pt x="13190" y="14398"/>
                    <a:pt x="12858" y="14324"/>
                    <a:pt x="12585" y="14196"/>
                  </a:cubicBezTo>
                  <a:cubicBezTo>
                    <a:pt x="12381" y="14389"/>
                    <a:pt x="12098" y="14530"/>
                    <a:pt x="11773" y="14605"/>
                  </a:cubicBezTo>
                  <a:lnTo>
                    <a:pt x="10965" y="16610"/>
                  </a:lnTo>
                  <a:lnTo>
                    <a:pt x="12975" y="21600"/>
                  </a:lnTo>
                  <a:lnTo>
                    <a:pt x="15587" y="20004"/>
                  </a:lnTo>
                  <a:lnTo>
                    <a:pt x="19049" y="20517"/>
                  </a:lnTo>
                  <a:lnTo>
                    <a:pt x="16115" y="13233"/>
                  </a:lnTo>
                  <a:close/>
                  <a:moveTo>
                    <a:pt x="5365" y="13294"/>
                  </a:moveTo>
                  <a:lnTo>
                    <a:pt x="2457" y="20517"/>
                  </a:lnTo>
                  <a:lnTo>
                    <a:pt x="5921" y="20004"/>
                  </a:lnTo>
                  <a:lnTo>
                    <a:pt x="8534" y="21600"/>
                  </a:lnTo>
                  <a:lnTo>
                    <a:pt x="11327" y="14663"/>
                  </a:lnTo>
                  <a:cubicBezTo>
                    <a:pt x="11296" y="14664"/>
                    <a:pt x="11264" y="14664"/>
                    <a:pt x="11233" y="14664"/>
                  </a:cubicBezTo>
                  <a:lnTo>
                    <a:pt x="10227" y="14664"/>
                  </a:lnTo>
                  <a:cubicBezTo>
                    <a:pt x="9666" y="14664"/>
                    <a:pt x="9169" y="14476"/>
                    <a:pt x="8870" y="14191"/>
                  </a:cubicBezTo>
                  <a:cubicBezTo>
                    <a:pt x="8592" y="14320"/>
                    <a:pt x="8260" y="14393"/>
                    <a:pt x="7921" y="14393"/>
                  </a:cubicBezTo>
                  <a:cubicBezTo>
                    <a:pt x="7729" y="14393"/>
                    <a:pt x="7541" y="14370"/>
                    <a:pt x="7360" y="14326"/>
                  </a:cubicBezTo>
                  <a:lnTo>
                    <a:pt x="6416" y="14097"/>
                  </a:lnTo>
                  <a:cubicBezTo>
                    <a:pt x="6002" y="13997"/>
                    <a:pt x="5669" y="13795"/>
                    <a:pt x="5483" y="13528"/>
                  </a:cubicBezTo>
                  <a:cubicBezTo>
                    <a:pt x="5429" y="13452"/>
                    <a:pt x="5391" y="13374"/>
                    <a:pt x="5365" y="13294"/>
                  </a:cubicBezTo>
                  <a:close/>
                </a:path>
              </a:pathLst>
            </a:custGeom>
            <a:solidFill>
              <a:srgbClr val="61D836"/>
            </a:solidFill>
            <a:ln w="12700" cap="flat">
              <a:noFill/>
              <a:miter lim="400000"/>
            </a:ln>
            <a:effectLst/>
          </p:spPr>
          <p:txBody>
            <a:bodyPr wrap="square" lIns="50800" tIns="50800" rIns="50800" bIns="50800" numCol="1" anchor="ctr">
              <a:noAutofit/>
            </a:bodyPr>
            <a:lstStyle/>
            <a:p>
              <a:pPr defTabSz="821530">
                <a:defRPr sz="3000">
                  <a:solidFill>
                    <a:srgbClr val="FFFFFF"/>
                  </a:solidFill>
                  <a:latin typeface="Helvetica Neue Medium"/>
                  <a:ea typeface="Helvetica Neue Medium"/>
                  <a:cs typeface="Helvetica Neue Medium"/>
                  <a:sym typeface="Helvetica Neue Medium"/>
                </a:defRPr>
              </a:pPr>
              <a:endParaRPr/>
            </a:p>
          </p:txBody>
        </p:sp>
        <p:sp>
          <p:nvSpPr>
            <p:cNvPr id="361" name="amazon.com certificate…"/>
            <p:cNvSpPr txBox="1"/>
            <p:nvPr/>
          </p:nvSpPr>
          <p:spPr>
            <a:xfrm>
              <a:off x="0" y="3071396"/>
              <a:ext cx="3924750" cy="88350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6" tIns="71436" rIns="71436" bIns="71436" numCol="1" anchor="ctr">
              <a:noAutofit/>
            </a:bodyPr>
            <a:lstStyle/>
            <a:p>
              <a:pPr defTabSz="821530">
                <a:defRPr sz="2500" u="sng">
                  <a:latin typeface="+mj-lt"/>
                  <a:ea typeface="+mj-ea"/>
                  <a:cs typeface="+mj-cs"/>
                  <a:sym typeface="Helvetica Neue"/>
                </a:defRPr>
              </a:pPr>
              <a:r>
                <a:rPr>
                  <a:solidFill>
                    <a:srgbClr val="0000FF"/>
                  </a:solidFill>
                  <a:uFill>
                    <a:solidFill>
                      <a:srgbClr val="0000FF"/>
                    </a:solidFill>
                  </a:uFill>
                  <a:hlinkClick r:id="rId4"/>
                </a:rPr>
                <a:t>amazon.com</a:t>
              </a:r>
              <a:r>
                <a:rPr u="none"/>
                <a:t> certificate</a:t>
              </a:r>
            </a:p>
            <a:p>
              <a:pPr defTabSz="821530">
                <a:defRPr sz="2500">
                  <a:latin typeface="+mj-lt"/>
                  <a:ea typeface="+mj-ea"/>
                  <a:cs typeface="+mj-cs"/>
                  <a:sym typeface="Helvetica Neue"/>
                </a:defRPr>
              </a:pPr>
              <a:r>
                <a:t>(AZ’s public key + CA’s sig)</a:t>
              </a:r>
            </a:p>
          </p:txBody>
        </p:sp>
      </p:grpSp>
      <p:pic>
        <p:nvPicPr>
          <p:cNvPr id="363" name="Picture 2" descr="Picture 2"/>
          <p:cNvPicPr>
            <a:picLocks noChangeAspect="1"/>
          </p:cNvPicPr>
          <p:nvPr/>
        </p:nvPicPr>
        <p:blipFill>
          <a:blip r:embed="rId5"/>
          <a:stretch>
            <a:fillRect/>
          </a:stretch>
        </p:blipFill>
        <p:spPr>
          <a:xfrm>
            <a:off x="5549706" y="1737993"/>
            <a:ext cx="2228851" cy="3076576"/>
          </a:xfrm>
          <a:prstGeom prst="rect">
            <a:avLst/>
          </a:prstGeom>
          <a:ln w="12700">
            <a:miter lim="400000"/>
          </a:ln>
        </p:spPr>
      </p:pic>
      <p:pic>
        <p:nvPicPr>
          <p:cNvPr id="364" name="Image" descr="Image"/>
          <p:cNvPicPr>
            <a:picLocks noChangeAspect="1"/>
          </p:cNvPicPr>
          <p:nvPr/>
        </p:nvPicPr>
        <p:blipFill>
          <a:blip r:embed="rId6"/>
          <a:stretch>
            <a:fillRect/>
          </a:stretch>
        </p:blipFill>
        <p:spPr>
          <a:xfrm>
            <a:off x="-20480" y="3628646"/>
            <a:ext cx="7341808" cy="2725703"/>
          </a:xfrm>
          <a:prstGeom prst="rect">
            <a:avLst/>
          </a:prstGeom>
          <a:ln w="12700">
            <a:miter lim="400000"/>
          </a:ln>
        </p:spPr>
      </p:pic>
      <p:sp>
        <p:nvSpPr>
          <p:cNvPr id="365" name="Dingbat X"/>
          <p:cNvSpPr/>
          <p:nvPr/>
        </p:nvSpPr>
        <p:spPr>
          <a:xfrm>
            <a:off x="5386289" y="1019639"/>
            <a:ext cx="3278334" cy="4247222"/>
          </a:xfrm>
          <a:custGeom>
            <a:avLst/>
            <a:gdLst/>
            <a:ahLst/>
            <a:cxnLst>
              <a:cxn ang="0">
                <a:pos x="wd2" y="hd2"/>
              </a:cxn>
              <a:cxn ang="5400000">
                <a:pos x="wd2" y="hd2"/>
              </a:cxn>
              <a:cxn ang="10800000">
                <a:pos x="wd2" y="hd2"/>
              </a:cxn>
              <a:cxn ang="16200000">
                <a:pos x="wd2" y="hd2"/>
              </a:cxn>
            </a:cxnLst>
            <a:rect l="0" t="0" r="r" b="b"/>
            <a:pathLst>
              <a:path w="21484" h="21548" extrusionOk="0">
                <a:moveTo>
                  <a:pt x="18655" y="0"/>
                </a:moveTo>
                <a:cubicBezTo>
                  <a:pt x="18494" y="5"/>
                  <a:pt x="18333" y="109"/>
                  <a:pt x="18066" y="314"/>
                </a:cubicBezTo>
                <a:cubicBezTo>
                  <a:pt x="15478" y="2289"/>
                  <a:pt x="13027" y="4381"/>
                  <a:pt x="10727" y="6600"/>
                </a:cubicBezTo>
                <a:cubicBezTo>
                  <a:pt x="10587" y="6735"/>
                  <a:pt x="10434" y="6862"/>
                  <a:pt x="10258" y="7020"/>
                </a:cubicBezTo>
                <a:cubicBezTo>
                  <a:pt x="10102" y="6832"/>
                  <a:pt x="9974" y="6685"/>
                  <a:pt x="9856" y="6533"/>
                </a:cubicBezTo>
                <a:cubicBezTo>
                  <a:pt x="8908" y="5315"/>
                  <a:pt x="7971" y="4091"/>
                  <a:pt x="7009" y="2882"/>
                </a:cubicBezTo>
                <a:cubicBezTo>
                  <a:pt x="6625" y="2399"/>
                  <a:pt x="6178" y="1951"/>
                  <a:pt x="5769" y="1483"/>
                </a:cubicBezTo>
                <a:cubicBezTo>
                  <a:pt x="5573" y="1260"/>
                  <a:pt x="5327" y="1254"/>
                  <a:pt x="5044" y="1314"/>
                </a:cubicBezTo>
                <a:cubicBezTo>
                  <a:pt x="4759" y="1375"/>
                  <a:pt x="4593" y="1540"/>
                  <a:pt x="4590" y="1770"/>
                </a:cubicBezTo>
                <a:cubicBezTo>
                  <a:pt x="4583" y="2129"/>
                  <a:pt x="4349" y="2291"/>
                  <a:pt x="3989" y="2389"/>
                </a:cubicBezTo>
                <a:cubicBezTo>
                  <a:pt x="3741" y="2232"/>
                  <a:pt x="3498" y="2079"/>
                  <a:pt x="3221" y="1904"/>
                </a:cubicBezTo>
                <a:cubicBezTo>
                  <a:pt x="2922" y="2176"/>
                  <a:pt x="2660" y="2427"/>
                  <a:pt x="2382" y="2665"/>
                </a:cubicBezTo>
                <a:cubicBezTo>
                  <a:pt x="2135" y="2876"/>
                  <a:pt x="2125" y="3090"/>
                  <a:pt x="2231" y="3371"/>
                </a:cubicBezTo>
                <a:cubicBezTo>
                  <a:pt x="3179" y="5877"/>
                  <a:pt x="4394" y="8283"/>
                  <a:pt x="5880" y="10593"/>
                </a:cubicBezTo>
                <a:cubicBezTo>
                  <a:pt x="5956" y="10712"/>
                  <a:pt x="6024" y="10835"/>
                  <a:pt x="6094" y="10951"/>
                </a:cubicBezTo>
                <a:cubicBezTo>
                  <a:pt x="4046" y="12991"/>
                  <a:pt x="2019" y="15012"/>
                  <a:pt x="0" y="17024"/>
                </a:cubicBezTo>
                <a:cubicBezTo>
                  <a:pt x="166" y="17359"/>
                  <a:pt x="297" y="17644"/>
                  <a:pt x="450" y="17921"/>
                </a:cubicBezTo>
                <a:cubicBezTo>
                  <a:pt x="559" y="18117"/>
                  <a:pt x="570" y="18299"/>
                  <a:pt x="443" y="18491"/>
                </a:cubicBezTo>
                <a:cubicBezTo>
                  <a:pt x="355" y="18625"/>
                  <a:pt x="277" y="18763"/>
                  <a:pt x="214" y="18906"/>
                </a:cubicBezTo>
                <a:cubicBezTo>
                  <a:pt x="179" y="18986"/>
                  <a:pt x="139" y="19096"/>
                  <a:pt x="175" y="19164"/>
                </a:cubicBezTo>
                <a:cubicBezTo>
                  <a:pt x="462" y="19717"/>
                  <a:pt x="876" y="20186"/>
                  <a:pt x="1406" y="20550"/>
                </a:cubicBezTo>
                <a:cubicBezTo>
                  <a:pt x="1668" y="20457"/>
                  <a:pt x="1862" y="20370"/>
                  <a:pt x="2068" y="20319"/>
                </a:cubicBezTo>
                <a:cubicBezTo>
                  <a:pt x="2305" y="20259"/>
                  <a:pt x="2506" y="20384"/>
                  <a:pt x="2432" y="20567"/>
                </a:cubicBezTo>
                <a:cubicBezTo>
                  <a:pt x="2271" y="20967"/>
                  <a:pt x="2606" y="21165"/>
                  <a:pt x="2838" y="21403"/>
                </a:cubicBezTo>
                <a:cubicBezTo>
                  <a:pt x="3027" y="21596"/>
                  <a:pt x="3335" y="21593"/>
                  <a:pt x="3548" y="21414"/>
                </a:cubicBezTo>
                <a:cubicBezTo>
                  <a:pt x="3624" y="21350"/>
                  <a:pt x="3679" y="21268"/>
                  <a:pt x="3745" y="21195"/>
                </a:cubicBezTo>
                <a:cubicBezTo>
                  <a:pt x="5406" y="19353"/>
                  <a:pt x="7068" y="17510"/>
                  <a:pt x="8732" y="15669"/>
                </a:cubicBezTo>
                <a:cubicBezTo>
                  <a:pt x="8850" y="15538"/>
                  <a:pt x="8982" y="15417"/>
                  <a:pt x="9151" y="15248"/>
                </a:cubicBezTo>
                <a:cubicBezTo>
                  <a:pt x="9312" y="15457"/>
                  <a:pt x="9442" y="15618"/>
                  <a:pt x="9566" y="15782"/>
                </a:cubicBezTo>
                <a:cubicBezTo>
                  <a:pt x="10552" y="17091"/>
                  <a:pt x="11622" y="18348"/>
                  <a:pt x="12799" y="19538"/>
                </a:cubicBezTo>
                <a:cubicBezTo>
                  <a:pt x="13137" y="19880"/>
                  <a:pt x="13363" y="19913"/>
                  <a:pt x="13764" y="19639"/>
                </a:cubicBezTo>
                <a:cubicBezTo>
                  <a:pt x="14071" y="19429"/>
                  <a:pt x="14340" y="19181"/>
                  <a:pt x="14638" y="18942"/>
                </a:cubicBezTo>
                <a:cubicBezTo>
                  <a:pt x="14977" y="19118"/>
                  <a:pt x="15325" y="19299"/>
                  <a:pt x="15670" y="19479"/>
                </a:cubicBezTo>
                <a:cubicBezTo>
                  <a:pt x="15874" y="19336"/>
                  <a:pt x="16024" y="19228"/>
                  <a:pt x="16179" y="19123"/>
                </a:cubicBezTo>
                <a:cubicBezTo>
                  <a:pt x="16407" y="18969"/>
                  <a:pt x="16586" y="18817"/>
                  <a:pt x="16625" y="18532"/>
                </a:cubicBezTo>
                <a:cubicBezTo>
                  <a:pt x="16663" y="18245"/>
                  <a:pt x="16848" y="17980"/>
                  <a:pt x="17238" y="17893"/>
                </a:cubicBezTo>
                <a:cubicBezTo>
                  <a:pt x="17537" y="17826"/>
                  <a:pt x="17736" y="17646"/>
                  <a:pt x="17893" y="17435"/>
                </a:cubicBezTo>
                <a:cubicBezTo>
                  <a:pt x="18144" y="17098"/>
                  <a:pt x="18337" y="16737"/>
                  <a:pt x="18424" y="16377"/>
                </a:cubicBezTo>
                <a:cubicBezTo>
                  <a:pt x="16705" y="14528"/>
                  <a:pt x="15014" y="12708"/>
                  <a:pt x="13308" y="10873"/>
                </a:cubicBezTo>
                <a:cubicBezTo>
                  <a:pt x="13494" y="10665"/>
                  <a:pt x="13612" y="10530"/>
                  <a:pt x="13734" y="10397"/>
                </a:cubicBezTo>
                <a:cubicBezTo>
                  <a:pt x="15805" y="8137"/>
                  <a:pt x="18039" y="6000"/>
                  <a:pt x="20413" y="3968"/>
                </a:cubicBezTo>
                <a:cubicBezTo>
                  <a:pt x="20703" y="3719"/>
                  <a:pt x="20983" y="3471"/>
                  <a:pt x="21190" y="3153"/>
                </a:cubicBezTo>
                <a:cubicBezTo>
                  <a:pt x="21585" y="2544"/>
                  <a:pt x="21600" y="2565"/>
                  <a:pt x="21129" y="2026"/>
                </a:cubicBezTo>
                <a:cubicBezTo>
                  <a:pt x="20955" y="1827"/>
                  <a:pt x="20762" y="1776"/>
                  <a:pt x="20487" y="1772"/>
                </a:cubicBezTo>
                <a:cubicBezTo>
                  <a:pt x="19961" y="1764"/>
                  <a:pt x="19720" y="1486"/>
                  <a:pt x="19806" y="1064"/>
                </a:cubicBezTo>
                <a:cubicBezTo>
                  <a:pt x="19825" y="971"/>
                  <a:pt x="19804" y="847"/>
                  <a:pt x="19743" y="773"/>
                </a:cubicBezTo>
                <a:cubicBezTo>
                  <a:pt x="19597" y="599"/>
                  <a:pt x="19434" y="429"/>
                  <a:pt x="19245" y="289"/>
                </a:cubicBezTo>
                <a:cubicBezTo>
                  <a:pt x="18978" y="92"/>
                  <a:pt x="18816" y="-4"/>
                  <a:pt x="18655" y="0"/>
                </a:cubicBezTo>
                <a:close/>
              </a:path>
            </a:pathLst>
          </a:custGeom>
          <a:solidFill>
            <a:srgbClr val="FF2600"/>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366" name="TextBox 4"/>
          <p:cNvSpPr txBox="1"/>
          <p:nvPr/>
        </p:nvSpPr>
        <p:spPr>
          <a:xfrm>
            <a:off x="4899718" y="2075114"/>
            <a:ext cx="4251475" cy="2402333"/>
          </a:xfrm>
          <a:prstGeom prst="rect">
            <a:avLst/>
          </a:prstGeom>
          <a:solidFill>
            <a:srgbClr val="FFE884"/>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2438337">
              <a:defRPr sz="5600">
                <a:solidFill>
                  <a:srgbClr val="5E5E5E"/>
                </a:solidFill>
                <a:latin typeface="Chiller"/>
                <a:ea typeface="Chiller"/>
                <a:cs typeface="Chiller"/>
                <a:sym typeface="Chiller"/>
              </a:defRPr>
            </a:lvl1pPr>
          </a:lstStyle>
          <a:p>
            <a:r>
              <a:t>Curses! Foiled Again!</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365"/>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3" nodeType="afterEffect">
                                  <p:stCondLst>
                                    <p:cond delay="0"/>
                                  </p:stCondLst>
                                  <p:iterate>
                                    <p:tmAbs val="0"/>
                                  </p:iterate>
                                  <p:childTnLst>
                                    <p:set>
                                      <p:cBhvr>
                                        <p:cTn id="13" fill="hold"/>
                                        <p:tgtEl>
                                          <p:spTgt spid="3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4" grpId="1" animBg="1" advAuto="0"/>
      <p:bldP spid="365" grpId="2" animBg="1" advAuto="0"/>
      <p:bldP spid="366" grpId="3"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What does it mean for a system to be secure?"/>
          <p:cNvSpPr txBox="1">
            <a:spLocks noGrp="1"/>
          </p:cNvSpPr>
          <p:nvPr>
            <p:ph type="title"/>
          </p:nvPr>
        </p:nvSpPr>
        <p:spPr>
          <a:prstGeom prst="rect">
            <a:avLst/>
          </a:prstGeom>
        </p:spPr>
        <p:txBody>
          <a:bodyPr/>
          <a:lstStyle/>
          <a:p>
            <a:r>
              <a:t>Vocabulary (CIA)</a:t>
            </a:r>
          </a:p>
        </p:txBody>
      </p:sp>
      <p:sp>
        <p:nvSpPr>
          <p:cNvPr id="68" name="CIA: An overview of security properties"/>
          <p:cNvSpPr txBox="1">
            <a:spLocks noGrp="1"/>
          </p:cNvSpPr>
          <p:nvPr>
            <p:ph type="body" idx="1"/>
          </p:nvPr>
        </p:nvSpPr>
        <p:spPr>
          <a:prstGeom prst="rect">
            <a:avLst/>
          </a:prstGeom>
        </p:spPr>
        <p:txBody>
          <a:bodyPr/>
          <a:lstStyle/>
          <a:p>
            <a:r>
              <a:t>Security as non-functional requirements:</a:t>
            </a:r>
          </a:p>
          <a:p>
            <a:pPr lvl="1"/>
            <a:r>
              <a:rPr u="sng">
                <a:latin typeface="Helvetica Neue Medium"/>
                <a:ea typeface="Helvetica Neue Medium"/>
                <a:cs typeface="Helvetica Neue Medium"/>
                <a:sym typeface="Helvetica Neue Medium"/>
              </a:rPr>
              <a:t>Confidentiality</a:t>
            </a:r>
            <a:r>
              <a:t>: information disclosed to unauthorized individuals?</a:t>
            </a:r>
          </a:p>
          <a:p>
            <a:pPr lvl="1"/>
            <a:r>
              <a:rPr u="sng">
                <a:latin typeface="Helvetica Neue Medium"/>
                <a:ea typeface="Helvetica Neue Medium"/>
                <a:cs typeface="Helvetica Neue Medium"/>
                <a:sym typeface="Helvetica Neue Medium"/>
              </a:rPr>
              <a:t>Integrity</a:t>
            </a:r>
            <a:r>
              <a:t>: code or data tampered with?</a:t>
            </a:r>
          </a:p>
          <a:p>
            <a:pPr lvl="1"/>
            <a:r>
              <a:rPr u="sng">
                <a:latin typeface="Helvetica Neue Medium"/>
                <a:ea typeface="Helvetica Neue Medium"/>
                <a:cs typeface="Helvetica Neue Medium"/>
                <a:sym typeface="Helvetica Neue Medium"/>
              </a:rPr>
              <a:t>Availability</a:t>
            </a:r>
            <a:r>
              <a:t>: system accessible and usable?</a:t>
            </a:r>
          </a:p>
        </p:txBody>
      </p:sp>
      <p:sp>
        <p:nvSpPr>
          <p:cNvPr id="69" name="Slide Number"/>
          <p:cNvSpPr txBox="1">
            <a:spLocks noGrp="1"/>
          </p:cNvSpPr>
          <p:nvPr>
            <p:ph type="sldNum" sz="quarter" idx="2"/>
          </p:nvPr>
        </p:nvSpPr>
        <p:spPr>
          <a:xfrm>
            <a:off x="11172418" y="6414760"/>
            <a:ext cx="181382"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a:t>
            </a:fld>
            <a:endParaRP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 name="SSL: A perfect solution?"/>
          <p:cNvSpPr txBox="1">
            <a:spLocks noGrp="1"/>
          </p:cNvSpPr>
          <p:nvPr>
            <p:ph type="title"/>
          </p:nvPr>
        </p:nvSpPr>
        <p:spPr>
          <a:prstGeom prst="rect">
            <a:avLst/>
          </a:prstGeom>
        </p:spPr>
        <p:txBody>
          <a:bodyPr/>
          <a:lstStyle/>
          <a:p>
            <a:r>
              <a:t>Bad authentication</a:t>
            </a:r>
          </a:p>
        </p:txBody>
      </p:sp>
      <p:sp>
        <p:nvSpPr>
          <p:cNvPr id="371" name="Certificate authorities"/>
          <p:cNvSpPr txBox="1">
            <a:spLocks noGrp="1"/>
          </p:cNvSpPr>
          <p:nvPr>
            <p:ph type="body" idx="1"/>
          </p:nvPr>
        </p:nvSpPr>
        <p:spPr>
          <a:prstGeom prst="rect">
            <a:avLst/>
          </a:prstGeom>
        </p:spPr>
        <p:txBody>
          <a:bodyPr/>
          <a:lstStyle/>
          <a:p>
            <a:pPr>
              <a:defRPr b="1"/>
            </a:pPr>
            <a:r>
              <a:t>Certificate authorities</a:t>
            </a:r>
          </a:p>
          <a:p>
            <a:pPr lvl="1"/>
            <a:r>
              <a:t>A certificate authority (or CA) binds some public key to a real-world entity that we might be familiar with</a:t>
            </a:r>
          </a:p>
          <a:p>
            <a:pPr lvl="1"/>
            <a:r>
              <a:t>CA is the clearinghouse that verifies that amazon.com is truly amazon</a:t>
            </a:r>
          </a:p>
          <a:p>
            <a:pPr lvl="1"/>
            <a:r>
              <a:t>CA creates a certificate that binds amazon.com's public key to the CA’s public key (signing it using CA’s private key)</a:t>
            </a:r>
          </a:p>
        </p:txBody>
      </p:sp>
      <p:sp>
        <p:nvSpPr>
          <p:cNvPr id="372"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30</a:t>
            </a:fld>
            <a:endParaRP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 name="Certificate Authorities"/>
          <p:cNvSpPr txBox="1">
            <a:spLocks noGrp="1"/>
          </p:cNvSpPr>
          <p:nvPr>
            <p:ph type="title"/>
          </p:nvPr>
        </p:nvSpPr>
        <p:spPr>
          <a:prstGeom prst="rect">
            <a:avLst/>
          </a:prstGeom>
        </p:spPr>
        <p:txBody>
          <a:bodyPr/>
          <a:lstStyle/>
          <a:p>
            <a:r>
              <a:t>Bad authentication</a:t>
            </a:r>
          </a:p>
        </p:txBody>
      </p:sp>
      <p:sp>
        <p:nvSpPr>
          <p:cNvPr id="377" name="Slide Subtitle"/>
          <p:cNvSpPr txBox="1">
            <a:spLocks noGrp="1"/>
          </p:cNvSpPr>
          <p:nvPr>
            <p:ph type="body" sz="quarter" idx="1"/>
          </p:nvPr>
        </p:nvSpPr>
        <p:spPr>
          <a:xfrm>
            <a:off x="335732" y="943371"/>
            <a:ext cx="11696203" cy="541928"/>
          </a:xfrm>
          <a:prstGeom prst="rect">
            <a:avLst/>
          </a:prstGeom>
        </p:spPr>
        <p:txBody>
          <a:bodyPr/>
          <a:lstStyle/>
          <a:p>
            <a:r>
              <a:t>Certificate Authorities issue SSL Certificates</a:t>
            </a:r>
          </a:p>
        </p:txBody>
      </p:sp>
      <p:sp>
        <p:nvSpPr>
          <p:cNvPr id="378"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31</a:t>
            </a:fld>
            <a:endParaRPr/>
          </a:p>
        </p:txBody>
      </p:sp>
      <p:grpSp>
        <p:nvGrpSpPr>
          <p:cNvPr id="381" name="Certificate Authority"/>
          <p:cNvGrpSpPr/>
          <p:nvPr/>
        </p:nvGrpSpPr>
        <p:grpSpPr>
          <a:xfrm>
            <a:off x="8026586" y="1204187"/>
            <a:ext cx="2116828" cy="2426213"/>
            <a:chOff x="0" y="0"/>
            <a:chExt cx="2116826" cy="2426211"/>
          </a:xfrm>
        </p:grpSpPr>
        <p:sp>
          <p:nvSpPr>
            <p:cNvPr id="379" name="Rectangle"/>
            <p:cNvSpPr/>
            <p:nvPr/>
          </p:nvSpPr>
          <p:spPr>
            <a:xfrm>
              <a:off x="0" y="-1"/>
              <a:ext cx="2116827" cy="2426213"/>
            </a:xfrm>
            <a:prstGeom prst="rect">
              <a:avLst/>
            </a:prstGeom>
            <a:solidFill>
              <a:srgbClr val="4982C6"/>
            </a:solidFill>
            <a:ln w="12700" cap="flat">
              <a:noFill/>
              <a:miter lim="400000"/>
            </a:ln>
            <a:effectLst/>
          </p:spPr>
          <p:txBody>
            <a:bodyPr wrap="square" lIns="25400" tIns="25400" rIns="25400" bIns="25400" numCol="1" anchor="t">
              <a:noAutofit/>
            </a:bodyPr>
            <a:lstStyle/>
            <a:p>
              <a:pPr defTabSz="410765">
                <a:defRPr sz="1400">
                  <a:solidFill>
                    <a:srgbClr val="FFFFFF"/>
                  </a:solidFill>
                  <a:latin typeface="Helvetica Neue Medium"/>
                  <a:ea typeface="Helvetica Neue Medium"/>
                  <a:cs typeface="Helvetica Neue Medium"/>
                  <a:sym typeface="Helvetica Neue Medium"/>
                </a:defRPr>
              </a:pPr>
              <a:endParaRPr/>
            </a:p>
          </p:txBody>
        </p:sp>
        <p:sp>
          <p:nvSpPr>
            <p:cNvPr id="380" name="Certificate Authority"/>
            <p:cNvSpPr txBox="1"/>
            <p:nvPr/>
          </p:nvSpPr>
          <p:spPr>
            <a:xfrm>
              <a:off x="0" y="-1"/>
              <a:ext cx="2116827" cy="28218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t">
              <a:spAutoFit/>
            </a:bodyPr>
            <a:lstStyle>
              <a:lvl1pPr defTabSz="410765">
                <a:defRPr sz="1400">
                  <a:solidFill>
                    <a:srgbClr val="FFFFFF"/>
                  </a:solidFill>
                  <a:latin typeface="Helvetica Neue Medium"/>
                  <a:ea typeface="Helvetica Neue Medium"/>
                  <a:cs typeface="Helvetica Neue Medium"/>
                  <a:sym typeface="Helvetica Neue Medium"/>
                </a:defRPr>
              </a:lvl1pPr>
            </a:lstStyle>
            <a:p>
              <a:r>
                <a:t>Certificate Authority</a:t>
              </a:r>
            </a:p>
          </p:txBody>
        </p:sp>
      </p:grpSp>
      <p:grpSp>
        <p:nvGrpSpPr>
          <p:cNvPr id="384" name="Amazon"/>
          <p:cNvGrpSpPr/>
          <p:nvPr/>
        </p:nvGrpSpPr>
        <p:grpSpPr>
          <a:xfrm>
            <a:off x="1543177" y="1409569"/>
            <a:ext cx="2775412" cy="5509058"/>
            <a:chOff x="0" y="0"/>
            <a:chExt cx="2775411" cy="5509057"/>
          </a:xfrm>
        </p:grpSpPr>
        <p:sp>
          <p:nvSpPr>
            <p:cNvPr id="382" name="Rectangle"/>
            <p:cNvSpPr/>
            <p:nvPr/>
          </p:nvSpPr>
          <p:spPr>
            <a:xfrm>
              <a:off x="-1" y="-1"/>
              <a:ext cx="2775413" cy="5509059"/>
            </a:xfrm>
            <a:prstGeom prst="rect">
              <a:avLst/>
            </a:prstGeom>
            <a:solidFill>
              <a:srgbClr val="4982C6"/>
            </a:solidFill>
            <a:ln w="12700" cap="flat">
              <a:noFill/>
              <a:miter lim="400000"/>
            </a:ln>
            <a:effectLst/>
          </p:spPr>
          <p:txBody>
            <a:bodyPr wrap="square" lIns="25400" tIns="25400" rIns="25400" bIns="25400" numCol="1" anchor="t">
              <a:noAutofit/>
            </a:bodyPr>
            <a:lstStyle/>
            <a:p>
              <a:pPr defTabSz="410765">
                <a:defRPr sz="1400">
                  <a:solidFill>
                    <a:srgbClr val="FFFFFF"/>
                  </a:solidFill>
                  <a:latin typeface="Helvetica Neue Medium"/>
                  <a:ea typeface="Helvetica Neue Medium"/>
                  <a:cs typeface="Helvetica Neue Medium"/>
                  <a:sym typeface="Helvetica Neue Medium"/>
                </a:defRPr>
              </a:pPr>
              <a:endParaRPr/>
            </a:p>
          </p:txBody>
        </p:sp>
        <p:sp>
          <p:nvSpPr>
            <p:cNvPr id="383" name="Amazon"/>
            <p:cNvSpPr txBox="1"/>
            <p:nvPr/>
          </p:nvSpPr>
          <p:spPr>
            <a:xfrm>
              <a:off x="-1" y="-1"/>
              <a:ext cx="2775413" cy="28218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t">
              <a:spAutoFit/>
            </a:bodyPr>
            <a:lstStyle>
              <a:lvl1pPr defTabSz="410765">
                <a:defRPr sz="1400">
                  <a:solidFill>
                    <a:srgbClr val="FFFFFF"/>
                  </a:solidFill>
                  <a:latin typeface="Helvetica Neue Medium"/>
                  <a:ea typeface="Helvetica Neue Medium"/>
                  <a:cs typeface="Helvetica Neue Medium"/>
                  <a:sym typeface="Helvetica Neue Medium"/>
                </a:defRPr>
              </a:lvl1pPr>
            </a:lstStyle>
            <a:p>
              <a:r>
                <a:t>Amazon</a:t>
              </a:r>
            </a:p>
          </p:txBody>
        </p:sp>
      </p:grpSp>
      <p:grpSp>
        <p:nvGrpSpPr>
          <p:cNvPr id="387" name="Group"/>
          <p:cNvGrpSpPr/>
          <p:nvPr/>
        </p:nvGrpSpPr>
        <p:grpSpPr>
          <a:xfrm>
            <a:off x="2111814" y="3461603"/>
            <a:ext cx="1483709" cy="1308798"/>
            <a:chOff x="0" y="0"/>
            <a:chExt cx="1483707" cy="1308797"/>
          </a:xfrm>
        </p:grpSpPr>
        <p:sp>
          <p:nvSpPr>
            <p:cNvPr id="385" name="Key"/>
            <p:cNvSpPr/>
            <p:nvPr/>
          </p:nvSpPr>
          <p:spPr>
            <a:xfrm>
              <a:off x="510068" y="0"/>
              <a:ext cx="463572" cy="107767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6" y="0"/>
                    <a:pt x="0" y="2080"/>
                    <a:pt x="0" y="4646"/>
                  </a:cubicBezTo>
                  <a:cubicBezTo>
                    <a:pt x="0" y="6406"/>
                    <a:pt x="2275" y="7936"/>
                    <a:pt x="5629" y="8724"/>
                  </a:cubicBezTo>
                  <a:lnTo>
                    <a:pt x="5629" y="10112"/>
                  </a:lnTo>
                  <a:lnTo>
                    <a:pt x="7250" y="10112"/>
                  </a:lnTo>
                  <a:lnTo>
                    <a:pt x="7250" y="20420"/>
                  </a:lnTo>
                  <a:lnTo>
                    <a:pt x="10804" y="21600"/>
                  </a:lnTo>
                  <a:lnTo>
                    <a:pt x="13009" y="20420"/>
                  </a:lnTo>
                  <a:lnTo>
                    <a:pt x="14362" y="19712"/>
                  </a:lnTo>
                  <a:lnTo>
                    <a:pt x="13009" y="19092"/>
                  </a:lnTo>
                  <a:lnTo>
                    <a:pt x="13013" y="18588"/>
                  </a:lnTo>
                  <a:lnTo>
                    <a:pt x="14397" y="17726"/>
                  </a:lnTo>
                  <a:lnTo>
                    <a:pt x="13016" y="16890"/>
                  </a:lnTo>
                  <a:lnTo>
                    <a:pt x="13016" y="16332"/>
                  </a:lnTo>
                  <a:lnTo>
                    <a:pt x="14397" y="15473"/>
                  </a:lnTo>
                  <a:lnTo>
                    <a:pt x="13013" y="14634"/>
                  </a:lnTo>
                  <a:lnTo>
                    <a:pt x="13013" y="14082"/>
                  </a:lnTo>
                  <a:lnTo>
                    <a:pt x="14397" y="13220"/>
                  </a:lnTo>
                  <a:lnTo>
                    <a:pt x="13009" y="12380"/>
                  </a:lnTo>
                  <a:lnTo>
                    <a:pt x="13009" y="11885"/>
                  </a:lnTo>
                  <a:lnTo>
                    <a:pt x="13064" y="11753"/>
                  </a:lnTo>
                  <a:lnTo>
                    <a:pt x="14566" y="10665"/>
                  </a:lnTo>
                  <a:lnTo>
                    <a:pt x="14566" y="10112"/>
                  </a:lnTo>
                  <a:lnTo>
                    <a:pt x="15970" y="10112"/>
                  </a:lnTo>
                  <a:lnTo>
                    <a:pt x="15970" y="8724"/>
                  </a:lnTo>
                  <a:cubicBezTo>
                    <a:pt x="19325" y="7936"/>
                    <a:pt x="21600" y="6406"/>
                    <a:pt x="21600" y="4646"/>
                  </a:cubicBezTo>
                  <a:cubicBezTo>
                    <a:pt x="21600" y="2080"/>
                    <a:pt x="16764" y="0"/>
                    <a:pt x="10800" y="0"/>
                  </a:cubicBezTo>
                  <a:close/>
                  <a:moveTo>
                    <a:pt x="10800" y="1183"/>
                  </a:moveTo>
                  <a:cubicBezTo>
                    <a:pt x="12161" y="1183"/>
                    <a:pt x="13264" y="1657"/>
                    <a:pt x="13264" y="2243"/>
                  </a:cubicBezTo>
                  <a:cubicBezTo>
                    <a:pt x="13264" y="2828"/>
                    <a:pt x="12161" y="3302"/>
                    <a:pt x="10800" y="3302"/>
                  </a:cubicBezTo>
                  <a:cubicBezTo>
                    <a:pt x="9439" y="3302"/>
                    <a:pt x="8336" y="2828"/>
                    <a:pt x="8336" y="2243"/>
                  </a:cubicBezTo>
                  <a:cubicBezTo>
                    <a:pt x="8336" y="1657"/>
                    <a:pt x="9439" y="1183"/>
                    <a:pt x="10800" y="1183"/>
                  </a:cubicBezTo>
                  <a:close/>
                </a:path>
              </a:pathLst>
            </a:custGeom>
            <a:solidFill>
              <a:srgbClr val="61D836"/>
            </a:solidFill>
            <a:ln w="12700" cap="flat">
              <a:noFill/>
              <a:miter lim="400000"/>
            </a:ln>
            <a:effectLst/>
          </p:spPr>
          <p:txBody>
            <a:bodyPr wrap="square" lIns="25400" tIns="25400" rIns="25400" bIns="25400" numCol="1" anchor="ctr">
              <a:noAutofit/>
            </a:bodyPr>
            <a:lstStyle/>
            <a:p>
              <a:pPr defTabSz="410765">
                <a:defRPr sz="1400">
                  <a:solidFill>
                    <a:srgbClr val="FFFFFF"/>
                  </a:solidFill>
                  <a:latin typeface="Helvetica Neue Medium"/>
                  <a:ea typeface="Helvetica Neue Medium"/>
                  <a:cs typeface="Helvetica Neue Medium"/>
                  <a:sym typeface="Helvetica Neue Medium"/>
                </a:defRPr>
              </a:pPr>
              <a:endParaRPr/>
            </a:p>
          </p:txBody>
        </p:sp>
        <p:sp>
          <p:nvSpPr>
            <p:cNvPr id="386" name="amazon.com public key"/>
            <p:cNvSpPr/>
            <p:nvPr/>
          </p:nvSpPr>
          <p:spPr>
            <a:xfrm>
              <a:off x="0" y="1308797"/>
              <a:ext cx="1483708"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p>
              <a:pPr defTabSz="410765">
                <a:defRPr sz="1600" b="1" u="sng">
                  <a:latin typeface="+mj-lt"/>
                  <a:ea typeface="+mj-ea"/>
                  <a:cs typeface="+mj-cs"/>
                  <a:sym typeface="Helvetica Neue"/>
                </a:defRPr>
              </a:pPr>
              <a:r>
                <a:rPr>
                  <a:solidFill>
                    <a:srgbClr val="0000FF"/>
                  </a:solidFill>
                  <a:uFill>
                    <a:solidFill>
                      <a:srgbClr val="0000FF"/>
                    </a:solidFill>
                  </a:uFill>
                  <a:hlinkClick r:id="rId3"/>
                </a:rPr>
                <a:t>amazon.com</a:t>
              </a:r>
              <a:r>
                <a:rPr u="none"/>
                <a:t> public key</a:t>
              </a:r>
            </a:p>
          </p:txBody>
        </p:sp>
      </p:grpSp>
      <p:grpSp>
        <p:nvGrpSpPr>
          <p:cNvPr id="390" name="Group"/>
          <p:cNvGrpSpPr/>
          <p:nvPr/>
        </p:nvGrpSpPr>
        <p:grpSpPr>
          <a:xfrm>
            <a:off x="8304055" y="1573739"/>
            <a:ext cx="1483708" cy="614449"/>
            <a:chOff x="0" y="0"/>
            <a:chExt cx="1483707" cy="614448"/>
          </a:xfrm>
        </p:grpSpPr>
        <p:sp>
          <p:nvSpPr>
            <p:cNvPr id="388" name="Skeleton Key"/>
            <p:cNvSpPr/>
            <p:nvPr/>
          </p:nvSpPr>
          <p:spPr>
            <a:xfrm>
              <a:off x="203364" y="0"/>
              <a:ext cx="1076979" cy="412191"/>
            </a:xfrm>
            <a:custGeom>
              <a:avLst/>
              <a:gdLst/>
              <a:ahLst/>
              <a:cxnLst>
                <a:cxn ang="0">
                  <a:pos x="wd2" y="hd2"/>
                </a:cxn>
                <a:cxn ang="5400000">
                  <a:pos x="wd2" y="hd2"/>
                </a:cxn>
                <a:cxn ang="10800000">
                  <a:pos x="wd2" y="hd2"/>
                </a:cxn>
                <a:cxn ang="16200000">
                  <a:pos x="wd2" y="hd2"/>
                </a:cxn>
              </a:cxnLst>
              <a:rect l="0" t="0" r="r" b="b"/>
              <a:pathLst>
                <a:path w="21600" h="21600" extrusionOk="0">
                  <a:moveTo>
                    <a:pt x="3046" y="0"/>
                  </a:moveTo>
                  <a:cubicBezTo>
                    <a:pt x="1367" y="0"/>
                    <a:pt x="0" y="4839"/>
                    <a:pt x="0" y="10802"/>
                  </a:cubicBezTo>
                  <a:cubicBezTo>
                    <a:pt x="0" y="16765"/>
                    <a:pt x="1361" y="21600"/>
                    <a:pt x="3046" y="21600"/>
                  </a:cubicBezTo>
                  <a:cubicBezTo>
                    <a:pt x="4451" y="21600"/>
                    <a:pt x="5635" y="18226"/>
                    <a:pt x="5984" y="13641"/>
                  </a:cubicBezTo>
                  <a:cubicBezTo>
                    <a:pt x="6017" y="13191"/>
                    <a:pt x="6174" y="12868"/>
                    <a:pt x="6346" y="12868"/>
                  </a:cubicBezTo>
                  <a:lnTo>
                    <a:pt x="6953" y="12868"/>
                  </a:lnTo>
                  <a:lnTo>
                    <a:pt x="6953" y="13193"/>
                  </a:lnTo>
                  <a:cubicBezTo>
                    <a:pt x="6953" y="13643"/>
                    <a:pt x="7094" y="14006"/>
                    <a:pt x="7266" y="14006"/>
                  </a:cubicBezTo>
                  <a:cubicBezTo>
                    <a:pt x="7438" y="14006"/>
                    <a:pt x="7579" y="13643"/>
                    <a:pt x="7579" y="13193"/>
                  </a:cubicBezTo>
                  <a:lnTo>
                    <a:pt x="7579" y="12868"/>
                  </a:lnTo>
                  <a:lnTo>
                    <a:pt x="15679" y="12868"/>
                  </a:lnTo>
                  <a:lnTo>
                    <a:pt x="15679" y="13193"/>
                  </a:lnTo>
                  <a:cubicBezTo>
                    <a:pt x="15679" y="13643"/>
                    <a:pt x="15818" y="14006"/>
                    <a:pt x="15991" y="14006"/>
                  </a:cubicBezTo>
                  <a:cubicBezTo>
                    <a:pt x="16163" y="14006"/>
                    <a:pt x="16303" y="13643"/>
                    <a:pt x="16303" y="13193"/>
                  </a:cubicBezTo>
                  <a:lnTo>
                    <a:pt x="16303" y="12868"/>
                  </a:lnTo>
                  <a:lnTo>
                    <a:pt x="17901" y="12868"/>
                  </a:lnTo>
                  <a:cubicBezTo>
                    <a:pt x="17966" y="12868"/>
                    <a:pt x="18021" y="13011"/>
                    <a:pt x="18021" y="13180"/>
                  </a:cubicBezTo>
                  <a:lnTo>
                    <a:pt x="18021" y="16287"/>
                  </a:lnTo>
                  <a:cubicBezTo>
                    <a:pt x="18021" y="16456"/>
                    <a:pt x="17966" y="16594"/>
                    <a:pt x="17901" y="16594"/>
                  </a:cubicBezTo>
                  <a:lnTo>
                    <a:pt x="17810" y="16594"/>
                  </a:lnTo>
                  <a:cubicBezTo>
                    <a:pt x="17746" y="16594"/>
                    <a:pt x="17691" y="16738"/>
                    <a:pt x="17691" y="16906"/>
                  </a:cubicBezTo>
                  <a:lnTo>
                    <a:pt x="17691" y="18717"/>
                  </a:lnTo>
                  <a:cubicBezTo>
                    <a:pt x="17691" y="18886"/>
                    <a:pt x="17746" y="19029"/>
                    <a:pt x="17810" y="19029"/>
                  </a:cubicBezTo>
                  <a:lnTo>
                    <a:pt x="18618" y="19029"/>
                  </a:lnTo>
                  <a:cubicBezTo>
                    <a:pt x="18682" y="19029"/>
                    <a:pt x="18736" y="18886"/>
                    <a:pt x="18736" y="18717"/>
                  </a:cubicBezTo>
                  <a:lnTo>
                    <a:pt x="18736" y="17649"/>
                  </a:lnTo>
                  <a:cubicBezTo>
                    <a:pt x="18736" y="17480"/>
                    <a:pt x="18790" y="17342"/>
                    <a:pt x="18855" y="17342"/>
                  </a:cubicBezTo>
                  <a:lnTo>
                    <a:pt x="19237" y="17342"/>
                  </a:lnTo>
                  <a:cubicBezTo>
                    <a:pt x="19301" y="17342"/>
                    <a:pt x="19355" y="17480"/>
                    <a:pt x="19355" y="17649"/>
                  </a:cubicBezTo>
                  <a:lnTo>
                    <a:pt x="19355" y="18717"/>
                  </a:lnTo>
                  <a:cubicBezTo>
                    <a:pt x="19355" y="18886"/>
                    <a:pt x="19409" y="19029"/>
                    <a:pt x="19474" y="19029"/>
                  </a:cubicBezTo>
                  <a:lnTo>
                    <a:pt x="20281" y="19029"/>
                  </a:lnTo>
                  <a:cubicBezTo>
                    <a:pt x="20346" y="19029"/>
                    <a:pt x="20399" y="18886"/>
                    <a:pt x="20399" y="18717"/>
                  </a:cubicBezTo>
                  <a:lnTo>
                    <a:pt x="20399" y="16906"/>
                  </a:lnTo>
                  <a:cubicBezTo>
                    <a:pt x="20399" y="16738"/>
                    <a:pt x="20346" y="16594"/>
                    <a:pt x="20281" y="16594"/>
                  </a:cubicBezTo>
                  <a:lnTo>
                    <a:pt x="20189" y="16594"/>
                  </a:lnTo>
                  <a:cubicBezTo>
                    <a:pt x="20124" y="16594"/>
                    <a:pt x="20071" y="16456"/>
                    <a:pt x="20071" y="16287"/>
                  </a:cubicBezTo>
                  <a:lnTo>
                    <a:pt x="20071" y="13180"/>
                  </a:lnTo>
                  <a:cubicBezTo>
                    <a:pt x="20071" y="13011"/>
                    <a:pt x="20124" y="12868"/>
                    <a:pt x="20189" y="12868"/>
                  </a:cubicBezTo>
                  <a:lnTo>
                    <a:pt x="21324" y="12868"/>
                  </a:lnTo>
                  <a:cubicBezTo>
                    <a:pt x="21475" y="12868"/>
                    <a:pt x="21600" y="12545"/>
                    <a:pt x="21600" y="12151"/>
                  </a:cubicBezTo>
                  <a:lnTo>
                    <a:pt x="21600" y="9453"/>
                  </a:lnTo>
                  <a:cubicBezTo>
                    <a:pt x="21589" y="9059"/>
                    <a:pt x="21465" y="8732"/>
                    <a:pt x="21314" y="8732"/>
                  </a:cubicBezTo>
                  <a:lnTo>
                    <a:pt x="16303" y="8732"/>
                  </a:lnTo>
                  <a:lnTo>
                    <a:pt x="16303" y="8411"/>
                  </a:lnTo>
                  <a:cubicBezTo>
                    <a:pt x="16303" y="7961"/>
                    <a:pt x="16163" y="7594"/>
                    <a:pt x="15991" y="7594"/>
                  </a:cubicBezTo>
                  <a:cubicBezTo>
                    <a:pt x="15818" y="7594"/>
                    <a:pt x="15679" y="7961"/>
                    <a:pt x="15679" y="8411"/>
                  </a:cubicBezTo>
                  <a:lnTo>
                    <a:pt x="15679" y="8732"/>
                  </a:lnTo>
                  <a:lnTo>
                    <a:pt x="7579" y="8732"/>
                  </a:lnTo>
                  <a:lnTo>
                    <a:pt x="7579" y="8411"/>
                  </a:lnTo>
                  <a:cubicBezTo>
                    <a:pt x="7579" y="7961"/>
                    <a:pt x="7438" y="7594"/>
                    <a:pt x="7266" y="7594"/>
                  </a:cubicBezTo>
                  <a:cubicBezTo>
                    <a:pt x="7094" y="7594"/>
                    <a:pt x="6953" y="7961"/>
                    <a:pt x="6953" y="8411"/>
                  </a:cubicBezTo>
                  <a:lnTo>
                    <a:pt x="6953" y="8732"/>
                  </a:lnTo>
                  <a:lnTo>
                    <a:pt x="6346" y="8732"/>
                  </a:lnTo>
                  <a:cubicBezTo>
                    <a:pt x="6174" y="8732"/>
                    <a:pt x="6017" y="8409"/>
                    <a:pt x="5984" y="7959"/>
                  </a:cubicBezTo>
                  <a:cubicBezTo>
                    <a:pt x="5635" y="3374"/>
                    <a:pt x="4451" y="0"/>
                    <a:pt x="3046" y="0"/>
                  </a:cubicBezTo>
                  <a:close/>
                  <a:moveTo>
                    <a:pt x="3041" y="3054"/>
                  </a:moveTo>
                  <a:cubicBezTo>
                    <a:pt x="3843" y="3054"/>
                    <a:pt x="4494" y="5062"/>
                    <a:pt x="4494" y="7537"/>
                  </a:cubicBezTo>
                  <a:cubicBezTo>
                    <a:pt x="4494" y="8521"/>
                    <a:pt x="4392" y="9438"/>
                    <a:pt x="4220" y="10169"/>
                  </a:cubicBezTo>
                  <a:cubicBezTo>
                    <a:pt x="4129" y="10549"/>
                    <a:pt x="4129" y="11054"/>
                    <a:pt x="4220" y="11448"/>
                  </a:cubicBezTo>
                  <a:cubicBezTo>
                    <a:pt x="4392" y="12194"/>
                    <a:pt x="4494" y="13092"/>
                    <a:pt x="4494" y="14076"/>
                  </a:cubicBezTo>
                  <a:cubicBezTo>
                    <a:pt x="4494" y="16551"/>
                    <a:pt x="3843" y="18563"/>
                    <a:pt x="3041" y="18563"/>
                  </a:cubicBezTo>
                  <a:cubicBezTo>
                    <a:pt x="2239" y="18563"/>
                    <a:pt x="1588" y="16551"/>
                    <a:pt x="1588" y="14076"/>
                  </a:cubicBezTo>
                  <a:cubicBezTo>
                    <a:pt x="1588" y="13092"/>
                    <a:pt x="1690" y="12179"/>
                    <a:pt x="1862" y="11448"/>
                  </a:cubicBezTo>
                  <a:cubicBezTo>
                    <a:pt x="1953" y="11054"/>
                    <a:pt x="1953" y="10563"/>
                    <a:pt x="1862" y="10169"/>
                  </a:cubicBezTo>
                  <a:cubicBezTo>
                    <a:pt x="1690" y="9424"/>
                    <a:pt x="1588" y="8521"/>
                    <a:pt x="1588" y="7537"/>
                  </a:cubicBezTo>
                  <a:cubicBezTo>
                    <a:pt x="1588" y="5062"/>
                    <a:pt x="2239" y="3054"/>
                    <a:pt x="3041" y="3054"/>
                  </a:cubicBezTo>
                  <a:close/>
                </a:path>
              </a:pathLst>
            </a:custGeom>
            <a:solidFill>
              <a:srgbClr val="EE230C"/>
            </a:solidFill>
            <a:ln w="12700" cap="flat">
              <a:noFill/>
              <a:miter lim="400000"/>
            </a:ln>
            <a:effectLst/>
          </p:spPr>
          <p:txBody>
            <a:bodyPr wrap="square" lIns="25400" tIns="25400" rIns="25400" bIns="25400" numCol="1" anchor="ctr">
              <a:noAutofit/>
            </a:bodyPr>
            <a:lstStyle/>
            <a:p>
              <a:pPr defTabSz="410765">
                <a:defRPr sz="1400">
                  <a:solidFill>
                    <a:srgbClr val="FFFFFF"/>
                  </a:solidFill>
                  <a:latin typeface="Helvetica Neue Medium"/>
                  <a:ea typeface="Helvetica Neue Medium"/>
                  <a:cs typeface="Helvetica Neue Medium"/>
                  <a:sym typeface="Helvetica Neue Medium"/>
                </a:defRPr>
              </a:pPr>
              <a:endParaRPr/>
            </a:p>
          </p:txBody>
        </p:sp>
        <p:sp>
          <p:nvSpPr>
            <p:cNvPr id="389" name="CA private key"/>
            <p:cNvSpPr/>
            <p:nvPr/>
          </p:nvSpPr>
          <p:spPr>
            <a:xfrm>
              <a:off x="0" y="614448"/>
              <a:ext cx="1483708"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lvl1pPr defTabSz="410765">
                <a:defRPr sz="1600" b="1">
                  <a:latin typeface="+mj-lt"/>
                  <a:ea typeface="+mj-ea"/>
                  <a:cs typeface="+mj-cs"/>
                  <a:sym typeface="Helvetica Neue"/>
                </a:defRPr>
              </a:lvl1pPr>
            </a:lstStyle>
            <a:p>
              <a:r>
                <a:t>CA private key</a:t>
              </a:r>
            </a:p>
          </p:txBody>
        </p:sp>
      </p:grpSp>
      <p:grpSp>
        <p:nvGrpSpPr>
          <p:cNvPr id="393" name="Group"/>
          <p:cNvGrpSpPr/>
          <p:nvPr/>
        </p:nvGrpSpPr>
        <p:grpSpPr>
          <a:xfrm>
            <a:off x="2111815" y="1694427"/>
            <a:ext cx="1483708" cy="1308799"/>
            <a:chOff x="0" y="0"/>
            <a:chExt cx="1483707" cy="1308797"/>
          </a:xfrm>
        </p:grpSpPr>
        <p:sp>
          <p:nvSpPr>
            <p:cNvPr id="391" name="Key"/>
            <p:cNvSpPr/>
            <p:nvPr/>
          </p:nvSpPr>
          <p:spPr>
            <a:xfrm>
              <a:off x="510068" y="0"/>
              <a:ext cx="463571" cy="107767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6" y="0"/>
                    <a:pt x="0" y="2080"/>
                    <a:pt x="0" y="4646"/>
                  </a:cubicBezTo>
                  <a:cubicBezTo>
                    <a:pt x="0" y="6406"/>
                    <a:pt x="2275" y="7936"/>
                    <a:pt x="5629" y="8724"/>
                  </a:cubicBezTo>
                  <a:lnTo>
                    <a:pt x="5629" y="10112"/>
                  </a:lnTo>
                  <a:lnTo>
                    <a:pt x="7250" y="10112"/>
                  </a:lnTo>
                  <a:lnTo>
                    <a:pt x="7250" y="20420"/>
                  </a:lnTo>
                  <a:lnTo>
                    <a:pt x="10804" y="21600"/>
                  </a:lnTo>
                  <a:lnTo>
                    <a:pt x="13009" y="20420"/>
                  </a:lnTo>
                  <a:lnTo>
                    <a:pt x="14362" y="19712"/>
                  </a:lnTo>
                  <a:lnTo>
                    <a:pt x="13009" y="19092"/>
                  </a:lnTo>
                  <a:lnTo>
                    <a:pt x="13013" y="18588"/>
                  </a:lnTo>
                  <a:lnTo>
                    <a:pt x="14397" y="17726"/>
                  </a:lnTo>
                  <a:lnTo>
                    <a:pt x="13016" y="16890"/>
                  </a:lnTo>
                  <a:lnTo>
                    <a:pt x="13016" y="16332"/>
                  </a:lnTo>
                  <a:lnTo>
                    <a:pt x="14397" y="15473"/>
                  </a:lnTo>
                  <a:lnTo>
                    <a:pt x="13013" y="14634"/>
                  </a:lnTo>
                  <a:lnTo>
                    <a:pt x="13013" y="14082"/>
                  </a:lnTo>
                  <a:lnTo>
                    <a:pt x="14397" y="13220"/>
                  </a:lnTo>
                  <a:lnTo>
                    <a:pt x="13009" y="12380"/>
                  </a:lnTo>
                  <a:lnTo>
                    <a:pt x="13009" y="11885"/>
                  </a:lnTo>
                  <a:lnTo>
                    <a:pt x="13064" y="11753"/>
                  </a:lnTo>
                  <a:lnTo>
                    <a:pt x="14566" y="10665"/>
                  </a:lnTo>
                  <a:lnTo>
                    <a:pt x="14566" y="10112"/>
                  </a:lnTo>
                  <a:lnTo>
                    <a:pt x="15970" y="10112"/>
                  </a:lnTo>
                  <a:lnTo>
                    <a:pt x="15970" y="8724"/>
                  </a:lnTo>
                  <a:cubicBezTo>
                    <a:pt x="19325" y="7936"/>
                    <a:pt x="21600" y="6406"/>
                    <a:pt x="21600" y="4646"/>
                  </a:cubicBezTo>
                  <a:cubicBezTo>
                    <a:pt x="21600" y="2080"/>
                    <a:pt x="16764" y="0"/>
                    <a:pt x="10800" y="0"/>
                  </a:cubicBezTo>
                  <a:close/>
                  <a:moveTo>
                    <a:pt x="10800" y="1183"/>
                  </a:moveTo>
                  <a:cubicBezTo>
                    <a:pt x="12161" y="1183"/>
                    <a:pt x="13264" y="1657"/>
                    <a:pt x="13264" y="2243"/>
                  </a:cubicBezTo>
                  <a:cubicBezTo>
                    <a:pt x="13264" y="2828"/>
                    <a:pt x="12161" y="3302"/>
                    <a:pt x="10800" y="3302"/>
                  </a:cubicBezTo>
                  <a:cubicBezTo>
                    <a:pt x="9439" y="3302"/>
                    <a:pt x="8336" y="2828"/>
                    <a:pt x="8336" y="2243"/>
                  </a:cubicBezTo>
                  <a:cubicBezTo>
                    <a:pt x="8336" y="1657"/>
                    <a:pt x="9439" y="1183"/>
                    <a:pt x="10800" y="1183"/>
                  </a:cubicBezTo>
                  <a:close/>
                </a:path>
              </a:pathLst>
            </a:custGeom>
            <a:solidFill>
              <a:srgbClr val="EE230C"/>
            </a:solidFill>
            <a:ln w="12700" cap="flat">
              <a:noFill/>
              <a:miter lim="400000"/>
            </a:ln>
            <a:effectLst/>
          </p:spPr>
          <p:txBody>
            <a:bodyPr wrap="square" lIns="25400" tIns="25400" rIns="25400" bIns="25400" numCol="1" anchor="ctr">
              <a:noAutofit/>
            </a:bodyPr>
            <a:lstStyle/>
            <a:p>
              <a:pPr defTabSz="410765">
                <a:defRPr sz="1400">
                  <a:solidFill>
                    <a:srgbClr val="FFFFFF"/>
                  </a:solidFill>
                  <a:latin typeface="Helvetica Neue Medium"/>
                  <a:ea typeface="Helvetica Neue Medium"/>
                  <a:cs typeface="Helvetica Neue Medium"/>
                  <a:sym typeface="Helvetica Neue Medium"/>
                </a:defRPr>
              </a:pPr>
              <a:endParaRPr/>
            </a:p>
          </p:txBody>
        </p:sp>
        <p:sp>
          <p:nvSpPr>
            <p:cNvPr id="392" name="amazon.com private key"/>
            <p:cNvSpPr/>
            <p:nvPr/>
          </p:nvSpPr>
          <p:spPr>
            <a:xfrm>
              <a:off x="0" y="1308797"/>
              <a:ext cx="1483708"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p>
              <a:pPr defTabSz="410765">
                <a:defRPr sz="1600" b="1" u="sng">
                  <a:latin typeface="+mj-lt"/>
                  <a:ea typeface="+mj-ea"/>
                  <a:cs typeface="+mj-cs"/>
                  <a:sym typeface="Helvetica Neue"/>
                </a:defRPr>
              </a:pPr>
              <a:r>
                <a:rPr>
                  <a:solidFill>
                    <a:srgbClr val="0000FF"/>
                  </a:solidFill>
                  <a:uFill>
                    <a:solidFill>
                      <a:srgbClr val="0000FF"/>
                    </a:solidFill>
                  </a:uFill>
                  <a:hlinkClick r:id="rId3"/>
                </a:rPr>
                <a:t>amazon.com</a:t>
              </a:r>
              <a:r>
                <a:rPr u="none"/>
                <a:t> private key</a:t>
              </a:r>
            </a:p>
          </p:txBody>
        </p:sp>
      </p:grpSp>
      <p:grpSp>
        <p:nvGrpSpPr>
          <p:cNvPr id="396" name="Group"/>
          <p:cNvGrpSpPr/>
          <p:nvPr/>
        </p:nvGrpSpPr>
        <p:grpSpPr>
          <a:xfrm>
            <a:off x="8304055" y="2573209"/>
            <a:ext cx="1483708" cy="614449"/>
            <a:chOff x="0" y="0"/>
            <a:chExt cx="1483707" cy="614448"/>
          </a:xfrm>
        </p:grpSpPr>
        <p:sp>
          <p:nvSpPr>
            <p:cNvPr id="394" name="Skeleton Key"/>
            <p:cNvSpPr/>
            <p:nvPr/>
          </p:nvSpPr>
          <p:spPr>
            <a:xfrm>
              <a:off x="203364" y="0"/>
              <a:ext cx="1076979" cy="412191"/>
            </a:xfrm>
            <a:custGeom>
              <a:avLst/>
              <a:gdLst/>
              <a:ahLst/>
              <a:cxnLst>
                <a:cxn ang="0">
                  <a:pos x="wd2" y="hd2"/>
                </a:cxn>
                <a:cxn ang="5400000">
                  <a:pos x="wd2" y="hd2"/>
                </a:cxn>
                <a:cxn ang="10800000">
                  <a:pos x="wd2" y="hd2"/>
                </a:cxn>
                <a:cxn ang="16200000">
                  <a:pos x="wd2" y="hd2"/>
                </a:cxn>
              </a:cxnLst>
              <a:rect l="0" t="0" r="r" b="b"/>
              <a:pathLst>
                <a:path w="21600" h="21600" extrusionOk="0">
                  <a:moveTo>
                    <a:pt x="3046" y="0"/>
                  </a:moveTo>
                  <a:cubicBezTo>
                    <a:pt x="1367" y="0"/>
                    <a:pt x="0" y="4839"/>
                    <a:pt x="0" y="10802"/>
                  </a:cubicBezTo>
                  <a:cubicBezTo>
                    <a:pt x="0" y="16765"/>
                    <a:pt x="1361" y="21600"/>
                    <a:pt x="3046" y="21600"/>
                  </a:cubicBezTo>
                  <a:cubicBezTo>
                    <a:pt x="4451" y="21600"/>
                    <a:pt x="5635" y="18226"/>
                    <a:pt x="5984" y="13641"/>
                  </a:cubicBezTo>
                  <a:cubicBezTo>
                    <a:pt x="6017" y="13191"/>
                    <a:pt x="6174" y="12868"/>
                    <a:pt x="6346" y="12868"/>
                  </a:cubicBezTo>
                  <a:lnTo>
                    <a:pt x="6953" y="12868"/>
                  </a:lnTo>
                  <a:lnTo>
                    <a:pt x="6953" y="13193"/>
                  </a:lnTo>
                  <a:cubicBezTo>
                    <a:pt x="6953" y="13643"/>
                    <a:pt x="7094" y="14006"/>
                    <a:pt x="7266" y="14006"/>
                  </a:cubicBezTo>
                  <a:cubicBezTo>
                    <a:pt x="7438" y="14006"/>
                    <a:pt x="7579" y="13643"/>
                    <a:pt x="7579" y="13193"/>
                  </a:cubicBezTo>
                  <a:lnTo>
                    <a:pt x="7579" y="12868"/>
                  </a:lnTo>
                  <a:lnTo>
                    <a:pt x="15679" y="12868"/>
                  </a:lnTo>
                  <a:lnTo>
                    <a:pt x="15679" y="13193"/>
                  </a:lnTo>
                  <a:cubicBezTo>
                    <a:pt x="15679" y="13643"/>
                    <a:pt x="15818" y="14006"/>
                    <a:pt x="15991" y="14006"/>
                  </a:cubicBezTo>
                  <a:cubicBezTo>
                    <a:pt x="16163" y="14006"/>
                    <a:pt x="16303" y="13643"/>
                    <a:pt x="16303" y="13193"/>
                  </a:cubicBezTo>
                  <a:lnTo>
                    <a:pt x="16303" y="12868"/>
                  </a:lnTo>
                  <a:lnTo>
                    <a:pt x="17901" y="12868"/>
                  </a:lnTo>
                  <a:cubicBezTo>
                    <a:pt x="17966" y="12868"/>
                    <a:pt x="18021" y="13011"/>
                    <a:pt x="18021" y="13180"/>
                  </a:cubicBezTo>
                  <a:lnTo>
                    <a:pt x="18021" y="16287"/>
                  </a:lnTo>
                  <a:cubicBezTo>
                    <a:pt x="18021" y="16456"/>
                    <a:pt x="17966" y="16594"/>
                    <a:pt x="17901" y="16594"/>
                  </a:cubicBezTo>
                  <a:lnTo>
                    <a:pt x="17810" y="16594"/>
                  </a:lnTo>
                  <a:cubicBezTo>
                    <a:pt x="17746" y="16594"/>
                    <a:pt x="17691" y="16738"/>
                    <a:pt x="17691" y="16906"/>
                  </a:cubicBezTo>
                  <a:lnTo>
                    <a:pt x="17691" y="18717"/>
                  </a:lnTo>
                  <a:cubicBezTo>
                    <a:pt x="17691" y="18886"/>
                    <a:pt x="17746" y="19029"/>
                    <a:pt x="17810" y="19029"/>
                  </a:cubicBezTo>
                  <a:lnTo>
                    <a:pt x="18618" y="19029"/>
                  </a:lnTo>
                  <a:cubicBezTo>
                    <a:pt x="18682" y="19029"/>
                    <a:pt x="18736" y="18886"/>
                    <a:pt x="18736" y="18717"/>
                  </a:cubicBezTo>
                  <a:lnTo>
                    <a:pt x="18736" y="17649"/>
                  </a:lnTo>
                  <a:cubicBezTo>
                    <a:pt x="18736" y="17480"/>
                    <a:pt x="18790" y="17342"/>
                    <a:pt x="18855" y="17342"/>
                  </a:cubicBezTo>
                  <a:lnTo>
                    <a:pt x="19237" y="17342"/>
                  </a:lnTo>
                  <a:cubicBezTo>
                    <a:pt x="19301" y="17342"/>
                    <a:pt x="19355" y="17480"/>
                    <a:pt x="19355" y="17649"/>
                  </a:cubicBezTo>
                  <a:lnTo>
                    <a:pt x="19355" y="18717"/>
                  </a:lnTo>
                  <a:cubicBezTo>
                    <a:pt x="19355" y="18886"/>
                    <a:pt x="19409" y="19029"/>
                    <a:pt x="19474" y="19029"/>
                  </a:cubicBezTo>
                  <a:lnTo>
                    <a:pt x="20281" y="19029"/>
                  </a:lnTo>
                  <a:cubicBezTo>
                    <a:pt x="20346" y="19029"/>
                    <a:pt x="20399" y="18886"/>
                    <a:pt x="20399" y="18717"/>
                  </a:cubicBezTo>
                  <a:lnTo>
                    <a:pt x="20399" y="16906"/>
                  </a:lnTo>
                  <a:cubicBezTo>
                    <a:pt x="20399" y="16738"/>
                    <a:pt x="20346" y="16594"/>
                    <a:pt x="20281" y="16594"/>
                  </a:cubicBezTo>
                  <a:lnTo>
                    <a:pt x="20189" y="16594"/>
                  </a:lnTo>
                  <a:cubicBezTo>
                    <a:pt x="20124" y="16594"/>
                    <a:pt x="20071" y="16456"/>
                    <a:pt x="20071" y="16287"/>
                  </a:cubicBezTo>
                  <a:lnTo>
                    <a:pt x="20071" y="13180"/>
                  </a:lnTo>
                  <a:cubicBezTo>
                    <a:pt x="20071" y="13011"/>
                    <a:pt x="20124" y="12868"/>
                    <a:pt x="20189" y="12868"/>
                  </a:cubicBezTo>
                  <a:lnTo>
                    <a:pt x="21324" y="12868"/>
                  </a:lnTo>
                  <a:cubicBezTo>
                    <a:pt x="21475" y="12868"/>
                    <a:pt x="21600" y="12545"/>
                    <a:pt x="21600" y="12151"/>
                  </a:cubicBezTo>
                  <a:lnTo>
                    <a:pt x="21600" y="9453"/>
                  </a:lnTo>
                  <a:cubicBezTo>
                    <a:pt x="21589" y="9059"/>
                    <a:pt x="21465" y="8732"/>
                    <a:pt x="21314" y="8732"/>
                  </a:cubicBezTo>
                  <a:lnTo>
                    <a:pt x="16303" y="8732"/>
                  </a:lnTo>
                  <a:lnTo>
                    <a:pt x="16303" y="8411"/>
                  </a:lnTo>
                  <a:cubicBezTo>
                    <a:pt x="16303" y="7961"/>
                    <a:pt x="16163" y="7594"/>
                    <a:pt x="15991" y="7594"/>
                  </a:cubicBezTo>
                  <a:cubicBezTo>
                    <a:pt x="15818" y="7594"/>
                    <a:pt x="15679" y="7961"/>
                    <a:pt x="15679" y="8411"/>
                  </a:cubicBezTo>
                  <a:lnTo>
                    <a:pt x="15679" y="8732"/>
                  </a:lnTo>
                  <a:lnTo>
                    <a:pt x="7579" y="8732"/>
                  </a:lnTo>
                  <a:lnTo>
                    <a:pt x="7579" y="8411"/>
                  </a:lnTo>
                  <a:cubicBezTo>
                    <a:pt x="7579" y="7961"/>
                    <a:pt x="7438" y="7594"/>
                    <a:pt x="7266" y="7594"/>
                  </a:cubicBezTo>
                  <a:cubicBezTo>
                    <a:pt x="7094" y="7594"/>
                    <a:pt x="6953" y="7961"/>
                    <a:pt x="6953" y="8411"/>
                  </a:cubicBezTo>
                  <a:lnTo>
                    <a:pt x="6953" y="8732"/>
                  </a:lnTo>
                  <a:lnTo>
                    <a:pt x="6346" y="8732"/>
                  </a:lnTo>
                  <a:cubicBezTo>
                    <a:pt x="6174" y="8732"/>
                    <a:pt x="6017" y="8409"/>
                    <a:pt x="5984" y="7959"/>
                  </a:cubicBezTo>
                  <a:cubicBezTo>
                    <a:pt x="5635" y="3374"/>
                    <a:pt x="4451" y="0"/>
                    <a:pt x="3046" y="0"/>
                  </a:cubicBezTo>
                  <a:close/>
                  <a:moveTo>
                    <a:pt x="3041" y="3054"/>
                  </a:moveTo>
                  <a:cubicBezTo>
                    <a:pt x="3843" y="3054"/>
                    <a:pt x="4494" y="5062"/>
                    <a:pt x="4494" y="7537"/>
                  </a:cubicBezTo>
                  <a:cubicBezTo>
                    <a:pt x="4494" y="8521"/>
                    <a:pt x="4392" y="9438"/>
                    <a:pt x="4220" y="10169"/>
                  </a:cubicBezTo>
                  <a:cubicBezTo>
                    <a:pt x="4129" y="10549"/>
                    <a:pt x="4129" y="11054"/>
                    <a:pt x="4220" y="11448"/>
                  </a:cubicBezTo>
                  <a:cubicBezTo>
                    <a:pt x="4392" y="12194"/>
                    <a:pt x="4494" y="13092"/>
                    <a:pt x="4494" y="14076"/>
                  </a:cubicBezTo>
                  <a:cubicBezTo>
                    <a:pt x="4494" y="16551"/>
                    <a:pt x="3843" y="18563"/>
                    <a:pt x="3041" y="18563"/>
                  </a:cubicBezTo>
                  <a:cubicBezTo>
                    <a:pt x="2239" y="18563"/>
                    <a:pt x="1588" y="16551"/>
                    <a:pt x="1588" y="14076"/>
                  </a:cubicBezTo>
                  <a:cubicBezTo>
                    <a:pt x="1588" y="13092"/>
                    <a:pt x="1690" y="12179"/>
                    <a:pt x="1862" y="11448"/>
                  </a:cubicBezTo>
                  <a:cubicBezTo>
                    <a:pt x="1953" y="11054"/>
                    <a:pt x="1953" y="10563"/>
                    <a:pt x="1862" y="10169"/>
                  </a:cubicBezTo>
                  <a:cubicBezTo>
                    <a:pt x="1690" y="9424"/>
                    <a:pt x="1588" y="8521"/>
                    <a:pt x="1588" y="7537"/>
                  </a:cubicBezTo>
                  <a:cubicBezTo>
                    <a:pt x="1588" y="5062"/>
                    <a:pt x="2239" y="3054"/>
                    <a:pt x="3041" y="3054"/>
                  </a:cubicBezTo>
                  <a:close/>
                </a:path>
              </a:pathLst>
            </a:custGeom>
            <a:solidFill>
              <a:srgbClr val="61D836"/>
            </a:solidFill>
            <a:ln w="12700" cap="flat">
              <a:noFill/>
              <a:miter lim="400000"/>
            </a:ln>
            <a:effectLst/>
          </p:spPr>
          <p:txBody>
            <a:bodyPr wrap="square" lIns="25400" tIns="25400" rIns="25400" bIns="25400" numCol="1" anchor="ctr">
              <a:noAutofit/>
            </a:bodyPr>
            <a:lstStyle/>
            <a:p>
              <a:pPr defTabSz="410765">
                <a:defRPr sz="1400">
                  <a:solidFill>
                    <a:srgbClr val="FFFFFF"/>
                  </a:solidFill>
                  <a:latin typeface="Helvetica Neue Medium"/>
                  <a:ea typeface="Helvetica Neue Medium"/>
                  <a:cs typeface="Helvetica Neue Medium"/>
                  <a:sym typeface="Helvetica Neue Medium"/>
                </a:defRPr>
              </a:pPr>
              <a:endParaRPr/>
            </a:p>
          </p:txBody>
        </p:sp>
        <p:sp>
          <p:nvSpPr>
            <p:cNvPr id="395" name="CA public key"/>
            <p:cNvSpPr/>
            <p:nvPr/>
          </p:nvSpPr>
          <p:spPr>
            <a:xfrm>
              <a:off x="0" y="614448"/>
              <a:ext cx="1483708"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lvl1pPr defTabSz="410765">
                <a:defRPr sz="1600" b="1">
                  <a:latin typeface="+mj-lt"/>
                  <a:ea typeface="+mj-ea"/>
                  <a:cs typeface="+mj-cs"/>
                  <a:sym typeface="Helvetica Neue"/>
                </a:defRPr>
              </a:lvl1pPr>
            </a:lstStyle>
            <a:p>
              <a:r>
                <a:t>CA public key</a:t>
              </a:r>
            </a:p>
          </p:txBody>
        </p:sp>
      </p:grpSp>
      <p:grpSp>
        <p:nvGrpSpPr>
          <p:cNvPr id="399" name="Some real-world proof that we are really amazon.com"/>
          <p:cNvGrpSpPr/>
          <p:nvPr/>
        </p:nvGrpSpPr>
        <p:grpSpPr>
          <a:xfrm>
            <a:off x="1992079" y="5370243"/>
            <a:ext cx="1723179" cy="1039196"/>
            <a:chOff x="0" y="0"/>
            <a:chExt cx="1723177" cy="1039194"/>
          </a:xfrm>
        </p:grpSpPr>
        <p:sp>
          <p:nvSpPr>
            <p:cNvPr id="397" name="Rectangle"/>
            <p:cNvSpPr/>
            <p:nvPr/>
          </p:nvSpPr>
          <p:spPr>
            <a:xfrm>
              <a:off x="-1" y="0"/>
              <a:ext cx="1723179" cy="1039195"/>
            </a:xfrm>
            <a:prstGeom prst="rect">
              <a:avLst/>
            </a:prstGeom>
            <a:solidFill>
              <a:srgbClr val="566D7A"/>
            </a:solidFill>
            <a:ln w="12700" cap="flat">
              <a:noFill/>
              <a:miter lim="400000"/>
            </a:ln>
            <a:effectLst/>
          </p:spPr>
          <p:txBody>
            <a:bodyPr wrap="square" lIns="25400" tIns="25400" rIns="25400" bIns="25400" numCol="1" anchor="ctr">
              <a:noAutofit/>
            </a:bodyPr>
            <a:lstStyle/>
            <a:p>
              <a:pPr defTabSz="410765">
                <a:defRPr sz="1400">
                  <a:solidFill>
                    <a:srgbClr val="FFFFFF"/>
                  </a:solidFill>
                  <a:latin typeface="Helvetica Neue Medium"/>
                  <a:ea typeface="Helvetica Neue Medium"/>
                  <a:cs typeface="Helvetica Neue Medium"/>
                  <a:sym typeface="Helvetica Neue Medium"/>
                </a:defRPr>
              </a:pPr>
              <a:endParaRPr/>
            </a:p>
          </p:txBody>
        </p:sp>
        <p:sp>
          <p:nvSpPr>
            <p:cNvPr id="398" name="Some real-world proof that we are really amazon.com"/>
            <p:cNvSpPr txBox="1"/>
            <p:nvPr/>
          </p:nvSpPr>
          <p:spPr>
            <a:xfrm>
              <a:off x="-1" y="162607"/>
              <a:ext cx="1723179" cy="71398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lvl1pPr defTabSz="410765">
                <a:defRPr sz="1400">
                  <a:solidFill>
                    <a:srgbClr val="FFFFFF"/>
                  </a:solidFill>
                  <a:latin typeface="Helvetica Neue Medium"/>
                  <a:ea typeface="Helvetica Neue Medium"/>
                  <a:cs typeface="Helvetica Neue Medium"/>
                  <a:sym typeface="Helvetica Neue Medium"/>
                </a:defRPr>
              </a:lvl1pPr>
            </a:lstStyle>
            <a:p>
              <a:r>
                <a:t>Some real-world proof that we are really amazon.com</a:t>
              </a:r>
            </a:p>
          </p:txBody>
        </p:sp>
      </p:grpSp>
      <p:grpSp>
        <p:nvGrpSpPr>
          <p:cNvPr id="402" name="My Laptop"/>
          <p:cNvGrpSpPr/>
          <p:nvPr/>
        </p:nvGrpSpPr>
        <p:grpSpPr>
          <a:xfrm>
            <a:off x="7974900" y="3906170"/>
            <a:ext cx="2116828" cy="2426213"/>
            <a:chOff x="0" y="0"/>
            <a:chExt cx="2116826" cy="2426211"/>
          </a:xfrm>
        </p:grpSpPr>
        <p:sp>
          <p:nvSpPr>
            <p:cNvPr id="400" name="Rectangle"/>
            <p:cNvSpPr/>
            <p:nvPr/>
          </p:nvSpPr>
          <p:spPr>
            <a:xfrm>
              <a:off x="0" y="0"/>
              <a:ext cx="2116827" cy="2426212"/>
            </a:xfrm>
            <a:prstGeom prst="rect">
              <a:avLst/>
            </a:prstGeom>
            <a:solidFill>
              <a:srgbClr val="4982C6"/>
            </a:solidFill>
            <a:ln w="12700" cap="flat">
              <a:noFill/>
              <a:miter lim="400000"/>
            </a:ln>
            <a:effectLst/>
          </p:spPr>
          <p:txBody>
            <a:bodyPr wrap="square" lIns="25400" tIns="25400" rIns="25400" bIns="25400" numCol="1" anchor="t">
              <a:noAutofit/>
            </a:bodyPr>
            <a:lstStyle/>
            <a:p>
              <a:pPr defTabSz="410765">
                <a:defRPr sz="1400">
                  <a:solidFill>
                    <a:srgbClr val="FFFFFF"/>
                  </a:solidFill>
                  <a:latin typeface="Helvetica Neue Medium"/>
                  <a:ea typeface="Helvetica Neue Medium"/>
                  <a:cs typeface="Helvetica Neue Medium"/>
                  <a:sym typeface="Helvetica Neue Medium"/>
                </a:defRPr>
              </a:pPr>
              <a:endParaRPr/>
            </a:p>
          </p:txBody>
        </p:sp>
        <p:sp>
          <p:nvSpPr>
            <p:cNvPr id="401" name="My Laptop"/>
            <p:cNvSpPr txBox="1"/>
            <p:nvPr/>
          </p:nvSpPr>
          <p:spPr>
            <a:xfrm>
              <a:off x="0" y="0"/>
              <a:ext cx="2116827" cy="28218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t">
              <a:spAutoFit/>
            </a:bodyPr>
            <a:lstStyle>
              <a:lvl1pPr defTabSz="410765">
                <a:defRPr sz="1400">
                  <a:solidFill>
                    <a:srgbClr val="FFFFFF"/>
                  </a:solidFill>
                  <a:latin typeface="Helvetica Neue Medium"/>
                  <a:ea typeface="Helvetica Neue Medium"/>
                  <a:cs typeface="Helvetica Neue Medium"/>
                  <a:sym typeface="Helvetica Neue Medium"/>
                </a:defRPr>
              </a:lvl1pPr>
            </a:lstStyle>
            <a:p>
              <a:r>
                <a:t>My Laptop</a:t>
              </a:r>
            </a:p>
          </p:txBody>
        </p:sp>
      </p:grpSp>
      <p:grpSp>
        <p:nvGrpSpPr>
          <p:cNvPr id="405" name="Group"/>
          <p:cNvGrpSpPr/>
          <p:nvPr/>
        </p:nvGrpSpPr>
        <p:grpSpPr>
          <a:xfrm>
            <a:off x="8304055" y="1573739"/>
            <a:ext cx="1483708" cy="614449"/>
            <a:chOff x="0" y="0"/>
            <a:chExt cx="1483707" cy="614448"/>
          </a:xfrm>
        </p:grpSpPr>
        <p:sp>
          <p:nvSpPr>
            <p:cNvPr id="403" name="Skeleton Key"/>
            <p:cNvSpPr/>
            <p:nvPr/>
          </p:nvSpPr>
          <p:spPr>
            <a:xfrm>
              <a:off x="203364" y="0"/>
              <a:ext cx="1076979" cy="412191"/>
            </a:xfrm>
            <a:custGeom>
              <a:avLst/>
              <a:gdLst/>
              <a:ahLst/>
              <a:cxnLst>
                <a:cxn ang="0">
                  <a:pos x="wd2" y="hd2"/>
                </a:cxn>
                <a:cxn ang="5400000">
                  <a:pos x="wd2" y="hd2"/>
                </a:cxn>
                <a:cxn ang="10800000">
                  <a:pos x="wd2" y="hd2"/>
                </a:cxn>
                <a:cxn ang="16200000">
                  <a:pos x="wd2" y="hd2"/>
                </a:cxn>
              </a:cxnLst>
              <a:rect l="0" t="0" r="r" b="b"/>
              <a:pathLst>
                <a:path w="21600" h="21600" extrusionOk="0">
                  <a:moveTo>
                    <a:pt x="3046" y="0"/>
                  </a:moveTo>
                  <a:cubicBezTo>
                    <a:pt x="1367" y="0"/>
                    <a:pt x="0" y="4839"/>
                    <a:pt x="0" y="10802"/>
                  </a:cubicBezTo>
                  <a:cubicBezTo>
                    <a:pt x="0" y="16765"/>
                    <a:pt x="1361" y="21600"/>
                    <a:pt x="3046" y="21600"/>
                  </a:cubicBezTo>
                  <a:cubicBezTo>
                    <a:pt x="4451" y="21600"/>
                    <a:pt x="5635" y="18226"/>
                    <a:pt x="5984" y="13641"/>
                  </a:cubicBezTo>
                  <a:cubicBezTo>
                    <a:pt x="6017" y="13191"/>
                    <a:pt x="6174" y="12868"/>
                    <a:pt x="6346" y="12868"/>
                  </a:cubicBezTo>
                  <a:lnTo>
                    <a:pt x="6953" y="12868"/>
                  </a:lnTo>
                  <a:lnTo>
                    <a:pt x="6953" y="13193"/>
                  </a:lnTo>
                  <a:cubicBezTo>
                    <a:pt x="6953" y="13643"/>
                    <a:pt x="7094" y="14006"/>
                    <a:pt x="7266" y="14006"/>
                  </a:cubicBezTo>
                  <a:cubicBezTo>
                    <a:pt x="7438" y="14006"/>
                    <a:pt x="7579" y="13643"/>
                    <a:pt x="7579" y="13193"/>
                  </a:cubicBezTo>
                  <a:lnTo>
                    <a:pt x="7579" y="12868"/>
                  </a:lnTo>
                  <a:lnTo>
                    <a:pt x="15679" y="12868"/>
                  </a:lnTo>
                  <a:lnTo>
                    <a:pt x="15679" y="13193"/>
                  </a:lnTo>
                  <a:cubicBezTo>
                    <a:pt x="15679" y="13643"/>
                    <a:pt x="15818" y="14006"/>
                    <a:pt x="15991" y="14006"/>
                  </a:cubicBezTo>
                  <a:cubicBezTo>
                    <a:pt x="16163" y="14006"/>
                    <a:pt x="16303" y="13643"/>
                    <a:pt x="16303" y="13193"/>
                  </a:cubicBezTo>
                  <a:lnTo>
                    <a:pt x="16303" y="12868"/>
                  </a:lnTo>
                  <a:lnTo>
                    <a:pt x="17901" y="12868"/>
                  </a:lnTo>
                  <a:cubicBezTo>
                    <a:pt x="17966" y="12868"/>
                    <a:pt x="18021" y="13011"/>
                    <a:pt x="18021" y="13180"/>
                  </a:cubicBezTo>
                  <a:lnTo>
                    <a:pt x="18021" y="16287"/>
                  </a:lnTo>
                  <a:cubicBezTo>
                    <a:pt x="18021" y="16456"/>
                    <a:pt x="17966" y="16594"/>
                    <a:pt x="17901" y="16594"/>
                  </a:cubicBezTo>
                  <a:lnTo>
                    <a:pt x="17810" y="16594"/>
                  </a:lnTo>
                  <a:cubicBezTo>
                    <a:pt x="17746" y="16594"/>
                    <a:pt x="17691" y="16738"/>
                    <a:pt x="17691" y="16906"/>
                  </a:cubicBezTo>
                  <a:lnTo>
                    <a:pt x="17691" y="18717"/>
                  </a:lnTo>
                  <a:cubicBezTo>
                    <a:pt x="17691" y="18886"/>
                    <a:pt x="17746" y="19029"/>
                    <a:pt x="17810" y="19029"/>
                  </a:cubicBezTo>
                  <a:lnTo>
                    <a:pt x="18618" y="19029"/>
                  </a:lnTo>
                  <a:cubicBezTo>
                    <a:pt x="18682" y="19029"/>
                    <a:pt x="18736" y="18886"/>
                    <a:pt x="18736" y="18717"/>
                  </a:cubicBezTo>
                  <a:lnTo>
                    <a:pt x="18736" y="17649"/>
                  </a:lnTo>
                  <a:cubicBezTo>
                    <a:pt x="18736" y="17480"/>
                    <a:pt x="18790" y="17342"/>
                    <a:pt x="18855" y="17342"/>
                  </a:cubicBezTo>
                  <a:lnTo>
                    <a:pt x="19237" y="17342"/>
                  </a:lnTo>
                  <a:cubicBezTo>
                    <a:pt x="19301" y="17342"/>
                    <a:pt x="19355" y="17480"/>
                    <a:pt x="19355" y="17649"/>
                  </a:cubicBezTo>
                  <a:lnTo>
                    <a:pt x="19355" y="18717"/>
                  </a:lnTo>
                  <a:cubicBezTo>
                    <a:pt x="19355" y="18886"/>
                    <a:pt x="19409" y="19029"/>
                    <a:pt x="19474" y="19029"/>
                  </a:cubicBezTo>
                  <a:lnTo>
                    <a:pt x="20281" y="19029"/>
                  </a:lnTo>
                  <a:cubicBezTo>
                    <a:pt x="20346" y="19029"/>
                    <a:pt x="20399" y="18886"/>
                    <a:pt x="20399" y="18717"/>
                  </a:cubicBezTo>
                  <a:lnTo>
                    <a:pt x="20399" y="16906"/>
                  </a:lnTo>
                  <a:cubicBezTo>
                    <a:pt x="20399" y="16738"/>
                    <a:pt x="20346" y="16594"/>
                    <a:pt x="20281" y="16594"/>
                  </a:cubicBezTo>
                  <a:lnTo>
                    <a:pt x="20189" y="16594"/>
                  </a:lnTo>
                  <a:cubicBezTo>
                    <a:pt x="20124" y="16594"/>
                    <a:pt x="20071" y="16456"/>
                    <a:pt x="20071" y="16287"/>
                  </a:cubicBezTo>
                  <a:lnTo>
                    <a:pt x="20071" y="13180"/>
                  </a:lnTo>
                  <a:cubicBezTo>
                    <a:pt x="20071" y="13011"/>
                    <a:pt x="20124" y="12868"/>
                    <a:pt x="20189" y="12868"/>
                  </a:cubicBezTo>
                  <a:lnTo>
                    <a:pt x="21324" y="12868"/>
                  </a:lnTo>
                  <a:cubicBezTo>
                    <a:pt x="21475" y="12868"/>
                    <a:pt x="21600" y="12545"/>
                    <a:pt x="21600" y="12151"/>
                  </a:cubicBezTo>
                  <a:lnTo>
                    <a:pt x="21600" y="9453"/>
                  </a:lnTo>
                  <a:cubicBezTo>
                    <a:pt x="21589" y="9059"/>
                    <a:pt x="21465" y="8732"/>
                    <a:pt x="21314" y="8732"/>
                  </a:cubicBezTo>
                  <a:lnTo>
                    <a:pt x="16303" y="8732"/>
                  </a:lnTo>
                  <a:lnTo>
                    <a:pt x="16303" y="8411"/>
                  </a:lnTo>
                  <a:cubicBezTo>
                    <a:pt x="16303" y="7961"/>
                    <a:pt x="16163" y="7594"/>
                    <a:pt x="15991" y="7594"/>
                  </a:cubicBezTo>
                  <a:cubicBezTo>
                    <a:pt x="15818" y="7594"/>
                    <a:pt x="15679" y="7961"/>
                    <a:pt x="15679" y="8411"/>
                  </a:cubicBezTo>
                  <a:lnTo>
                    <a:pt x="15679" y="8732"/>
                  </a:lnTo>
                  <a:lnTo>
                    <a:pt x="7579" y="8732"/>
                  </a:lnTo>
                  <a:lnTo>
                    <a:pt x="7579" y="8411"/>
                  </a:lnTo>
                  <a:cubicBezTo>
                    <a:pt x="7579" y="7961"/>
                    <a:pt x="7438" y="7594"/>
                    <a:pt x="7266" y="7594"/>
                  </a:cubicBezTo>
                  <a:cubicBezTo>
                    <a:pt x="7094" y="7594"/>
                    <a:pt x="6953" y="7961"/>
                    <a:pt x="6953" y="8411"/>
                  </a:cubicBezTo>
                  <a:lnTo>
                    <a:pt x="6953" y="8732"/>
                  </a:lnTo>
                  <a:lnTo>
                    <a:pt x="6346" y="8732"/>
                  </a:lnTo>
                  <a:cubicBezTo>
                    <a:pt x="6174" y="8732"/>
                    <a:pt x="6017" y="8409"/>
                    <a:pt x="5984" y="7959"/>
                  </a:cubicBezTo>
                  <a:cubicBezTo>
                    <a:pt x="5635" y="3374"/>
                    <a:pt x="4451" y="0"/>
                    <a:pt x="3046" y="0"/>
                  </a:cubicBezTo>
                  <a:close/>
                  <a:moveTo>
                    <a:pt x="3041" y="3054"/>
                  </a:moveTo>
                  <a:cubicBezTo>
                    <a:pt x="3843" y="3054"/>
                    <a:pt x="4494" y="5062"/>
                    <a:pt x="4494" y="7537"/>
                  </a:cubicBezTo>
                  <a:cubicBezTo>
                    <a:pt x="4494" y="8521"/>
                    <a:pt x="4392" y="9438"/>
                    <a:pt x="4220" y="10169"/>
                  </a:cubicBezTo>
                  <a:cubicBezTo>
                    <a:pt x="4129" y="10549"/>
                    <a:pt x="4129" y="11054"/>
                    <a:pt x="4220" y="11448"/>
                  </a:cubicBezTo>
                  <a:cubicBezTo>
                    <a:pt x="4392" y="12194"/>
                    <a:pt x="4494" y="13092"/>
                    <a:pt x="4494" y="14076"/>
                  </a:cubicBezTo>
                  <a:cubicBezTo>
                    <a:pt x="4494" y="16551"/>
                    <a:pt x="3843" y="18563"/>
                    <a:pt x="3041" y="18563"/>
                  </a:cubicBezTo>
                  <a:cubicBezTo>
                    <a:pt x="2239" y="18563"/>
                    <a:pt x="1588" y="16551"/>
                    <a:pt x="1588" y="14076"/>
                  </a:cubicBezTo>
                  <a:cubicBezTo>
                    <a:pt x="1588" y="13092"/>
                    <a:pt x="1690" y="12179"/>
                    <a:pt x="1862" y="11448"/>
                  </a:cubicBezTo>
                  <a:cubicBezTo>
                    <a:pt x="1953" y="11054"/>
                    <a:pt x="1953" y="10563"/>
                    <a:pt x="1862" y="10169"/>
                  </a:cubicBezTo>
                  <a:cubicBezTo>
                    <a:pt x="1690" y="9424"/>
                    <a:pt x="1588" y="8521"/>
                    <a:pt x="1588" y="7537"/>
                  </a:cubicBezTo>
                  <a:cubicBezTo>
                    <a:pt x="1588" y="5062"/>
                    <a:pt x="2239" y="3054"/>
                    <a:pt x="3041" y="3054"/>
                  </a:cubicBezTo>
                  <a:close/>
                </a:path>
              </a:pathLst>
            </a:custGeom>
            <a:solidFill>
              <a:srgbClr val="EE230C"/>
            </a:solidFill>
            <a:ln w="12700" cap="flat">
              <a:noFill/>
              <a:miter lim="400000"/>
            </a:ln>
            <a:effectLst/>
          </p:spPr>
          <p:txBody>
            <a:bodyPr wrap="square" lIns="25400" tIns="25400" rIns="25400" bIns="25400" numCol="1" anchor="ctr">
              <a:noAutofit/>
            </a:bodyPr>
            <a:lstStyle/>
            <a:p>
              <a:pPr defTabSz="410765">
                <a:defRPr sz="1400">
                  <a:solidFill>
                    <a:srgbClr val="FFFFFF"/>
                  </a:solidFill>
                  <a:latin typeface="Helvetica Neue Medium"/>
                  <a:ea typeface="Helvetica Neue Medium"/>
                  <a:cs typeface="Helvetica Neue Medium"/>
                  <a:sym typeface="Helvetica Neue Medium"/>
                </a:defRPr>
              </a:pPr>
              <a:endParaRPr/>
            </a:p>
          </p:txBody>
        </p:sp>
        <p:sp>
          <p:nvSpPr>
            <p:cNvPr id="404" name="CA private key"/>
            <p:cNvSpPr/>
            <p:nvPr/>
          </p:nvSpPr>
          <p:spPr>
            <a:xfrm>
              <a:off x="0" y="614448"/>
              <a:ext cx="1483708"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lvl1pPr defTabSz="410765">
                <a:defRPr sz="1600" b="1">
                  <a:latin typeface="+mj-lt"/>
                  <a:ea typeface="+mj-ea"/>
                  <a:cs typeface="+mj-cs"/>
                  <a:sym typeface="Helvetica Neue"/>
                </a:defRPr>
              </a:lvl1pPr>
            </a:lstStyle>
            <a:p>
              <a:r>
                <a:t>CA private key</a:t>
              </a:r>
            </a:p>
          </p:txBody>
        </p:sp>
      </p:grpSp>
      <p:grpSp>
        <p:nvGrpSpPr>
          <p:cNvPr id="408" name="Group"/>
          <p:cNvGrpSpPr/>
          <p:nvPr/>
        </p:nvGrpSpPr>
        <p:grpSpPr>
          <a:xfrm>
            <a:off x="5944375" y="1417983"/>
            <a:ext cx="1929048" cy="3051385"/>
            <a:chOff x="676084" y="0"/>
            <a:chExt cx="1929046" cy="3051383"/>
          </a:xfrm>
        </p:grpSpPr>
        <p:sp>
          <p:nvSpPr>
            <p:cNvPr id="406" name="Ribbon"/>
            <p:cNvSpPr/>
            <p:nvPr/>
          </p:nvSpPr>
          <p:spPr>
            <a:xfrm>
              <a:off x="676084" y="0"/>
              <a:ext cx="683099" cy="1031909"/>
            </a:xfrm>
            <a:custGeom>
              <a:avLst/>
              <a:gdLst/>
              <a:ahLst/>
              <a:cxnLst>
                <a:cxn ang="0">
                  <a:pos x="wd2" y="hd2"/>
                </a:cxn>
                <a:cxn ang="5400000">
                  <a:pos x="wd2" y="hd2"/>
                </a:cxn>
                <a:cxn ang="10800000">
                  <a:pos x="wd2" y="hd2"/>
                </a:cxn>
                <a:cxn ang="16200000">
                  <a:pos x="wd2" y="hd2"/>
                </a:cxn>
              </a:cxnLst>
              <a:rect l="0" t="0" r="r" b="b"/>
              <a:pathLst>
                <a:path w="21484" h="21600" extrusionOk="0">
                  <a:moveTo>
                    <a:pt x="10250" y="0"/>
                  </a:moveTo>
                  <a:cubicBezTo>
                    <a:pt x="9814" y="0"/>
                    <a:pt x="9433" y="155"/>
                    <a:pt x="9220" y="385"/>
                  </a:cubicBezTo>
                  <a:cubicBezTo>
                    <a:pt x="9223" y="388"/>
                    <a:pt x="9226" y="391"/>
                    <a:pt x="9230" y="394"/>
                  </a:cubicBezTo>
                  <a:cubicBezTo>
                    <a:pt x="9058" y="411"/>
                    <a:pt x="8887" y="431"/>
                    <a:pt x="8717" y="453"/>
                  </a:cubicBezTo>
                  <a:cubicBezTo>
                    <a:pt x="8396" y="278"/>
                    <a:pt x="7949" y="215"/>
                    <a:pt x="7531" y="316"/>
                  </a:cubicBezTo>
                  <a:lnTo>
                    <a:pt x="6587" y="545"/>
                  </a:lnTo>
                  <a:cubicBezTo>
                    <a:pt x="6177" y="644"/>
                    <a:pt x="5899" y="876"/>
                    <a:pt x="5817" y="1141"/>
                  </a:cubicBezTo>
                  <a:cubicBezTo>
                    <a:pt x="5823" y="1143"/>
                    <a:pt x="5828" y="1147"/>
                    <a:pt x="5835" y="1149"/>
                  </a:cubicBezTo>
                  <a:cubicBezTo>
                    <a:pt x="5683" y="1204"/>
                    <a:pt x="5533" y="1261"/>
                    <a:pt x="5386" y="1321"/>
                  </a:cubicBezTo>
                  <a:cubicBezTo>
                    <a:pt x="4992" y="1227"/>
                    <a:pt x="4537" y="1270"/>
                    <a:pt x="4194" y="1462"/>
                  </a:cubicBezTo>
                  <a:lnTo>
                    <a:pt x="3426" y="1891"/>
                  </a:lnTo>
                  <a:cubicBezTo>
                    <a:pt x="3092" y="2078"/>
                    <a:pt x="2949" y="2358"/>
                    <a:pt x="3008" y="2627"/>
                  </a:cubicBezTo>
                  <a:cubicBezTo>
                    <a:pt x="3018" y="2628"/>
                    <a:pt x="3026" y="2630"/>
                    <a:pt x="3036" y="2632"/>
                  </a:cubicBezTo>
                  <a:cubicBezTo>
                    <a:pt x="2922" y="2717"/>
                    <a:pt x="2810" y="2805"/>
                    <a:pt x="2702" y="2895"/>
                  </a:cubicBezTo>
                  <a:cubicBezTo>
                    <a:pt x="2281" y="2894"/>
                    <a:pt x="1873" y="3038"/>
                    <a:pt x="1648" y="3297"/>
                  </a:cubicBezTo>
                  <a:lnTo>
                    <a:pt x="1146" y="3876"/>
                  </a:lnTo>
                  <a:cubicBezTo>
                    <a:pt x="928" y="4128"/>
                    <a:pt x="937" y="4424"/>
                    <a:pt x="1130" y="4662"/>
                  </a:cubicBezTo>
                  <a:cubicBezTo>
                    <a:pt x="1140" y="4661"/>
                    <a:pt x="1149" y="4662"/>
                    <a:pt x="1159" y="4661"/>
                  </a:cubicBezTo>
                  <a:cubicBezTo>
                    <a:pt x="1095" y="4767"/>
                    <a:pt x="1035" y="4874"/>
                    <a:pt x="980" y="4983"/>
                  </a:cubicBezTo>
                  <a:cubicBezTo>
                    <a:pt x="585" y="5078"/>
                    <a:pt x="275" y="5307"/>
                    <a:pt x="197" y="5601"/>
                  </a:cubicBezTo>
                  <a:lnTo>
                    <a:pt x="23" y="6260"/>
                  </a:lnTo>
                  <a:cubicBezTo>
                    <a:pt x="-52" y="6546"/>
                    <a:pt x="109" y="6822"/>
                    <a:pt x="414" y="7002"/>
                  </a:cubicBezTo>
                  <a:cubicBezTo>
                    <a:pt x="423" y="6998"/>
                    <a:pt x="432" y="6997"/>
                    <a:pt x="442" y="6993"/>
                  </a:cubicBezTo>
                  <a:cubicBezTo>
                    <a:pt x="439" y="7058"/>
                    <a:pt x="437" y="7123"/>
                    <a:pt x="437" y="7189"/>
                  </a:cubicBezTo>
                  <a:cubicBezTo>
                    <a:pt x="437" y="7238"/>
                    <a:pt x="440" y="7287"/>
                    <a:pt x="442" y="7336"/>
                  </a:cubicBezTo>
                  <a:cubicBezTo>
                    <a:pt x="118" y="7516"/>
                    <a:pt x="-60" y="7802"/>
                    <a:pt x="18" y="8097"/>
                  </a:cubicBezTo>
                  <a:lnTo>
                    <a:pt x="194" y="8756"/>
                  </a:lnTo>
                  <a:cubicBezTo>
                    <a:pt x="270" y="9042"/>
                    <a:pt x="563" y="9265"/>
                    <a:pt x="942" y="9365"/>
                  </a:cubicBezTo>
                  <a:cubicBezTo>
                    <a:pt x="947" y="9361"/>
                    <a:pt x="954" y="9356"/>
                    <a:pt x="960" y="9352"/>
                  </a:cubicBezTo>
                  <a:cubicBezTo>
                    <a:pt x="1014" y="9461"/>
                    <a:pt x="1073" y="9569"/>
                    <a:pt x="1136" y="9676"/>
                  </a:cubicBezTo>
                  <a:cubicBezTo>
                    <a:pt x="927" y="9918"/>
                    <a:pt x="912" y="10224"/>
                    <a:pt x="1136" y="10483"/>
                  </a:cubicBezTo>
                  <a:lnTo>
                    <a:pt x="1636" y="11061"/>
                  </a:lnTo>
                  <a:cubicBezTo>
                    <a:pt x="1854" y="11313"/>
                    <a:pt x="2246" y="11456"/>
                    <a:pt x="2653" y="11464"/>
                  </a:cubicBezTo>
                  <a:cubicBezTo>
                    <a:pt x="2656" y="11459"/>
                    <a:pt x="2661" y="11454"/>
                    <a:pt x="2664" y="11449"/>
                  </a:cubicBezTo>
                  <a:cubicBezTo>
                    <a:pt x="2771" y="11539"/>
                    <a:pt x="2881" y="11629"/>
                    <a:pt x="2995" y="11715"/>
                  </a:cubicBezTo>
                  <a:cubicBezTo>
                    <a:pt x="2924" y="11989"/>
                    <a:pt x="3066" y="12279"/>
                    <a:pt x="3409" y="12471"/>
                  </a:cubicBezTo>
                  <a:lnTo>
                    <a:pt x="4176" y="12900"/>
                  </a:lnTo>
                  <a:cubicBezTo>
                    <a:pt x="4511" y="13087"/>
                    <a:pt x="4953" y="13131"/>
                    <a:pt x="5340" y="13046"/>
                  </a:cubicBezTo>
                  <a:cubicBezTo>
                    <a:pt x="5340" y="13043"/>
                    <a:pt x="5340" y="13040"/>
                    <a:pt x="5340" y="13036"/>
                  </a:cubicBezTo>
                  <a:cubicBezTo>
                    <a:pt x="5487" y="13097"/>
                    <a:pt x="5639" y="13155"/>
                    <a:pt x="5791" y="13211"/>
                  </a:cubicBezTo>
                  <a:cubicBezTo>
                    <a:pt x="5868" y="13482"/>
                    <a:pt x="6150" y="13721"/>
                    <a:pt x="6567" y="13822"/>
                  </a:cubicBezTo>
                  <a:lnTo>
                    <a:pt x="7511" y="14050"/>
                  </a:lnTo>
                  <a:cubicBezTo>
                    <a:pt x="7920" y="14149"/>
                    <a:pt x="8357" y="14090"/>
                    <a:pt x="8676" y="13922"/>
                  </a:cubicBezTo>
                  <a:cubicBezTo>
                    <a:pt x="8676" y="13921"/>
                    <a:pt x="8675" y="13921"/>
                    <a:pt x="8674" y="13919"/>
                  </a:cubicBezTo>
                  <a:cubicBezTo>
                    <a:pt x="8844" y="13942"/>
                    <a:pt x="9016" y="13962"/>
                    <a:pt x="9189" y="13980"/>
                  </a:cubicBezTo>
                  <a:cubicBezTo>
                    <a:pt x="9402" y="14215"/>
                    <a:pt x="9789" y="14372"/>
                    <a:pt x="10230" y="14372"/>
                  </a:cubicBezTo>
                  <a:lnTo>
                    <a:pt x="11233" y="14372"/>
                  </a:lnTo>
                  <a:cubicBezTo>
                    <a:pt x="11669" y="14372"/>
                    <a:pt x="12049" y="14217"/>
                    <a:pt x="12263" y="13987"/>
                  </a:cubicBezTo>
                  <a:cubicBezTo>
                    <a:pt x="12263" y="13987"/>
                    <a:pt x="12263" y="13985"/>
                    <a:pt x="12263" y="13985"/>
                  </a:cubicBezTo>
                  <a:cubicBezTo>
                    <a:pt x="12437" y="13968"/>
                    <a:pt x="12610" y="13948"/>
                    <a:pt x="12781" y="13926"/>
                  </a:cubicBezTo>
                  <a:cubicBezTo>
                    <a:pt x="13101" y="14095"/>
                    <a:pt x="13541" y="14154"/>
                    <a:pt x="13952" y="14055"/>
                  </a:cubicBezTo>
                  <a:lnTo>
                    <a:pt x="14896" y="13827"/>
                  </a:lnTo>
                  <a:cubicBezTo>
                    <a:pt x="15303" y="13729"/>
                    <a:pt x="15582" y="13498"/>
                    <a:pt x="15666" y="13235"/>
                  </a:cubicBezTo>
                  <a:cubicBezTo>
                    <a:pt x="15823" y="13178"/>
                    <a:pt x="15979" y="13118"/>
                    <a:pt x="16131" y="13056"/>
                  </a:cubicBezTo>
                  <a:cubicBezTo>
                    <a:pt x="16516" y="13141"/>
                    <a:pt x="16955" y="13097"/>
                    <a:pt x="17289" y="12910"/>
                  </a:cubicBezTo>
                  <a:lnTo>
                    <a:pt x="18059" y="12481"/>
                  </a:lnTo>
                  <a:cubicBezTo>
                    <a:pt x="18391" y="12296"/>
                    <a:pt x="18533" y="12017"/>
                    <a:pt x="18477" y="11751"/>
                  </a:cubicBezTo>
                  <a:cubicBezTo>
                    <a:pt x="18597" y="11662"/>
                    <a:pt x="18712" y="11569"/>
                    <a:pt x="18824" y="11476"/>
                  </a:cubicBezTo>
                  <a:cubicBezTo>
                    <a:pt x="19229" y="11467"/>
                    <a:pt x="19620" y="11325"/>
                    <a:pt x="19837" y="11075"/>
                  </a:cubicBezTo>
                  <a:lnTo>
                    <a:pt x="20337" y="10496"/>
                  </a:lnTo>
                  <a:cubicBezTo>
                    <a:pt x="20552" y="10248"/>
                    <a:pt x="20546" y="9955"/>
                    <a:pt x="20360" y="9718"/>
                  </a:cubicBezTo>
                  <a:cubicBezTo>
                    <a:pt x="20427" y="9606"/>
                    <a:pt x="20491" y="9493"/>
                    <a:pt x="20549" y="9377"/>
                  </a:cubicBezTo>
                  <a:cubicBezTo>
                    <a:pt x="20922" y="9276"/>
                    <a:pt x="21211" y="9052"/>
                    <a:pt x="21286" y="8769"/>
                  </a:cubicBezTo>
                  <a:lnTo>
                    <a:pt x="21460" y="8112"/>
                  </a:lnTo>
                  <a:cubicBezTo>
                    <a:pt x="21534" y="7829"/>
                    <a:pt x="21377" y="7554"/>
                    <a:pt x="21080" y="7374"/>
                  </a:cubicBezTo>
                  <a:cubicBezTo>
                    <a:pt x="21082" y="7312"/>
                    <a:pt x="21082" y="7251"/>
                    <a:pt x="21082" y="7189"/>
                  </a:cubicBezTo>
                  <a:cubicBezTo>
                    <a:pt x="21082" y="7130"/>
                    <a:pt x="21082" y="7072"/>
                    <a:pt x="21080" y="7014"/>
                  </a:cubicBezTo>
                  <a:cubicBezTo>
                    <a:pt x="21380" y="6834"/>
                    <a:pt x="21540" y="6557"/>
                    <a:pt x="21465" y="6274"/>
                  </a:cubicBezTo>
                  <a:lnTo>
                    <a:pt x="21289" y="5616"/>
                  </a:lnTo>
                  <a:cubicBezTo>
                    <a:pt x="21214" y="5334"/>
                    <a:pt x="20924" y="5112"/>
                    <a:pt x="20551" y="5010"/>
                  </a:cubicBezTo>
                  <a:cubicBezTo>
                    <a:pt x="20494" y="4896"/>
                    <a:pt x="20434" y="4783"/>
                    <a:pt x="20368" y="4671"/>
                  </a:cubicBezTo>
                  <a:cubicBezTo>
                    <a:pt x="20557" y="4433"/>
                    <a:pt x="20567" y="4138"/>
                    <a:pt x="20350" y="3888"/>
                  </a:cubicBezTo>
                  <a:lnTo>
                    <a:pt x="19847" y="3309"/>
                  </a:lnTo>
                  <a:cubicBezTo>
                    <a:pt x="19630" y="3059"/>
                    <a:pt x="19240" y="2917"/>
                    <a:pt x="18835" y="2908"/>
                  </a:cubicBezTo>
                  <a:cubicBezTo>
                    <a:pt x="18725" y="2816"/>
                    <a:pt x="18610" y="2726"/>
                    <a:pt x="18493" y="2638"/>
                  </a:cubicBezTo>
                  <a:cubicBezTo>
                    <a:pt x="18553" y="2370"/>
                    <a:pt x="18409" y="2087"/>
                    <a:pt x="18074" y="1900"/>
                  </a:cubicBezTo>
                  <a:lnTo>
                    <a:pt x="17307" y="1470"/>
                  </a:lnTo>
                  <a:cubicBezTo>
                    <a:pt x="16972" y="1284"/>
                    <a:pt x="16530" y="1239"/>
                    <a:pt x="16143" y="1324"/>
                  </a:cubicBezTo>
                  <a:cubicBezTo>
                    <a:pt x="16143" y="1325"/>
                    <a:pt x="16143" y="1326"/>
                    <a:pt x="16143" y="1326"/>
                  </a:cubicBezTo>
                  <a:cubicBezTo>
                    <a:pt x="15994" y="1265"/>
                    <a:pt x="15843" y="1207"/>
                    <a:pt x="15689" y="1151"/>
                  </a:cubicBezTo>
                  <a:cubicBezTo>
                    <a:pt x="15609" y="884"/>
                    <a:pt x="15328" y="650"/>
                    <a:pt x="14916" y="550"/>
                  </a:cubicBezTo>
                  <a:lnTo>
                    <a:pt x="13972" y="321"/>
                  </a:lnTo>
                  <a:cubicBezTo>
                    <a:pt x="13562" y="222"/>
                    <a:pt x="13126" y="280"/>
                    <a:pt x="12807" y="448"/>
                  </a:cubicBezTo>
                  <a:cubicBezTo>
                    <a:pt x="12808" y="450"/>
                    <a:pt x="12808" y="452"/>
                    <a:pt x="12809" y="453"/>
                  </a:cubicBezTo>
                  <a:cubicBezTo>
                    <a:pt x="12639" y="431"/>
                    <a:pt x="12466" y="411"/>
                    <a:pt x="12294" y="394"/>
                  </a:cubicBezTo>
                  <a:cubicBezTo>
                    <a:pt x="12082" y="158"/>
                    <a:pt x="11697" y="0"/>
                    <a:pt x="11256" y="0"/>
                  </a:cubicBezTo>
                  <a:lnTo>
                    <a:pt x="10250" y="0"/>
                  </a:lnTo>
                  <a:close/>
                  <a:moveTo>
                    <a:pt x="10761" y="2494"/>
                  </a:moveTo>
                  <a:cubicBezTo>
                    <a:pt x="14153" y="2494"/>
                    <a:pt x="16984" y="4085"/>
                    <a:pt x="17666" y="6207"/>
                  </a:cubicBezTo>
                  <a:cubicBezTo>
                    <a:pt x="17678" y="6243"/>
                    <a:pt x="17689" y="6280"/>
                    <a:pt x="17699" y="6316"/>
                  </a:cubicBezTo>
                  <a:cubicBezTo>
                    <a:pt x="17710" y="6352"/>
                    <a:pt x="17718" y="6388"/>
                    <a:pt x="17727" y="6425"/>
                  </a:cubicBezTo>
                  <a:cubicBezTo>
                    <a:pt x="17735" y="6454"/>
                    <a:pt x="17744" y="6482"/>
                    <a:pt x="17750" y="6511"/>
                  </a:cubicBezTo>
                  <a:cubicBezTo>
                    <a:pt x="17762" y="6564"/>
                    <a:pt x="17770" y="6616"/>
                    <a:pt x="17778" y="6669"/>
                  </a:cubicBezTo>
                  <a:cubicBezTo>
                    <a:pt x="17785" y="6707"/>
                    <a:pt x="17791" y="6744"/>
                    <a:pt x="17796" y="6781"/>
                  </a:cubicBezTo>
                  <a:cubicBezTo>
                    <a:pt x="17800" y="6805"/>
                    <a:pt x="17801" y="6830"/>
                    <a:pt x="17804" y="6854"/>
                  </a:cubicBezTo>
                  <a:cubicBezTo>
                    <a:pt x="17812" y="6927"/>
                    <a:pt x="17817" y="6999"/>
                    <a:pt x="17819" y="7072"/>
                  </a:cubicBezTo>
                  <a:cubicBezTo>
                    <a:pt x="17820" y="7082"/>
                    <a:pt x="17822" y="7093"/>
                    <a:pt x="17822" y="7104"/>
                  </a:cubicBezTo>
                  <a:cubicBezTo>
                    <a:pt x="17826" y="7244"/>
                    <a:pt x="17819" y="7385"/>
                    <a:pt x="17804" y="7523"/>
                  </a:cubicBezTo>
                  <a:lnTo>
                    <a:pt x="17807" y="7523"/>
                  </a:lnTo>
                  <a:cubicBezTo>
                    <a:pt x="17796" y="7624"/>
                    <a:pt x="17780" y="7723"/>
                    <a:pt x="17761" y="7822"/>
                  </a:cubicBezTo>
                  <a:lnTo>
                    <a:pt x="17756" y="7822"/>
                  </a:lnTo>
                  <a:cubicBezTo>
                    <a:pt x="17743" y="7882"/>
                    <a:pt x="17731" y="7943"/>
                    <a:pt x="17715" y="8004"/>
                  </a:cubicBezTo>
                  <a:cubicBezTo>
                    <a:pt x="17611" y="8394"/>
                    <a:pt x="17437" y="8765"/>
                    <a:pt x="17205" y="9111"/>
                  </a:cubicBezTo>
                  <a:lnTo>
                    <a:pt x="17212" y="9111"/>
                  </a:lnTo>
                  <a:cubicBezTo>
                    <a:pt x="17151" y="9202"/>
                    <a:pt x="17086" y="9294"/>
                    <a:pt x="17016" y="9382"/>
                  </a:cubicBezTo>
                  <a:lnTo>
                    <a:pt x="17006" y="9381"/>
                  </a:lnTo>
                  <a:cubicBezTo>
                    <a:pt x="16963" y="9435"/>
                    <a:pt x="16919" y="9489"/>
                    <a:pt x="16873" y="9542"/>
                  </a:cubicBezTo>
                  <a:cubicBezTo>
                    <a:pt x="16575" y="9885"/>
                    <a:pt x="16224" y="10193"/>
                    <a:pt x="15827" y="10466"/>
                  </a:cubicBezTo>
                  <a:lnTo>
                    <a:pt x="15832" y="10467"/>
                  </a:lnTo>
                  <a:cubicBezTo>
                    <a:pt x="15727" y="10539"/>
                    <a:pt x="15620" y="10610"/>
                    <a:pt x="15508" y="10678"/>
                  </a:cubicBezTo>
                  <a:lnTo>
                    <a:pt x="15500" y="10674"/>
                  </a:lnTo>
                  <a:cubicBezTo>
                    <a:pt x="15433" y="10715"/>
                    <a:pt x="15365" y="10755"/>
                    <a:pt x="15294" y="10795"/>
                  </a:cubicBezTo>
                  <a:cubicBezTo>
                    <a:pt x="14838" y="11049"/>
                    <a:pt x="14347" y="11259"/>
                    <a:pt x="13835" y="11425"/>
                  </a:cubicBezTo>
                  <a:lnTo>
                    <a:pt x="13840" y="11430"/>
                  </a:lnTo>
                  <a:cubicBezTo>
                    <a:pt x="13704" y="11474"/>
                    <a:pt x="13564" y="11512"/>
                    <a:pt x="13424" y="11550"/>
                  </a:cubicBezTo>
                  <a:lnTo>
                    <a:pt x="13421" y="11547"/>
                  </a:lnTo>
                  <a:cubicBezTo>
                    <a:pt x="13337" y="11570"/>
                    <a:pt x="13251" y="11592"/>
                    <a:pt x="13164" y="11613"/>
                  </a:cubicBezTo>
                  <a:cubicBezTo>
                    <a:pt x="12604" y="11749"/>
                    <a:pt x="12037" y="11834"/>
                    <a:pt x="11470" y="11873"/>
                  </a:cubicBezTo>
                  <a:lnTo>
                    <a:pt x="11470" y="11875"/>
                  </a:lnTo>
                  <a:cubicBezTo>
                    <a:pt x="11269" y="11888"/>
                    <a:pt x="11066" y="11895"/>
                    <a:pt x="10860" y="11897"/>
                  </a:cubicBezTo>
                  <a:cubicBezTo>
                    <a:pt x="10824" y="11897"/>
                    <a:pt x="10786" y="11898"/>
                    <a:pt x="10750" y="11899"/>
                  </a:cubicBezTo>
                  <a:cubicBezTo>
                    <a:pt x="6853" y="11895"/>
                    <a:pt x="3697" y="9792"/>
                    <a:pt x="3697" y="7197"/>
                  </a:cubicBezTo>
                  <a:cubicBezTo>
                    <a:pt x="3697" y="4600"/>
                    <a:pt x="6859" y="2494"/>
                    <a:pt x="10761" y="2494"/>
                  </a:cubicBezTo>
                  <a:close/>
                  <a:moveTo>
                    <a:pt x="10740" y="2745"/>
                  </a:moveTo>
                  <a:cubicBezTo>
                    <a:pt x="7061" y="2745"/>
                    <a:pt x="4069" y="4737"/>
                    <a:pt x="4069" y="7185"/>
                  </a:cubicBezTo>
                  <a:cubicBezTo>
                    <a:pt x="4069" y="9634"/>
                    <a:pt x="7061" y="11625"/>
                    <a:pt x="10740" y="11625"/>
                  </a:cubicBezTo>
                  <a:cubicBezTo>
                    <a:pt x="14419" y="11625"/>
                    <a:pt x="17414" y="9634"/>
                    <a:pt x="17414" y="7185"/>
                  </a:cubicBezTo>
                  <a:cubicBezTo>
                    <a:pt x="17414" y="4737"/>
                    <a:pt x="14419" y="2745"/>
                    <a:pt x="10740" y="2745"/>
                  </a:cubicBezTo>
                  <a:close/>
                  <a:moveTo>
                    <a:pt x="16115" y="13233"/>
                  </a:moveTo>
                  <a:lnTo>
                    <a:pt x="16100" y="13289"/>
                  </a:lnTo>
                  <a:cubicBezTo>
                    <a:pt x="15983" y="13667"/>
                    <a:pt x="15588" y="13971"/>
                    <a:pt x="15046" y="14102"/>
                  </a:cubicBezTo>
                  <a:lnTo>
                    <a:pt x="14102" y="14332"/>
                  </a:lnTo>
                  <a:cubicBezTo>
                    <a:pt x="13920" y="14376"/>
                    <a:pt x="13731" y="14398"/>
                    <a:pt x="13539" y="14398"/>
                  </a:cubicBezTo>
                  <a:cubicBezTo>
                    <a:pt x="13190" y="14398"/>
                    <a:pt x="12858" y="14324"/>
                    <a:pt x="12585" y="14196"/>
                  </a:cubicBezTo>
                  <a:cubicBezTo>
                    <a:pt x="12381" y="14389"/>
                    <a:pt x="12098" y="14530"/>
                    <a:pt x="11773" y="14605"/>
                  </a:cubicBezTo>
                  <a:lnTo>
                    <a:pt x="10965" y="16610"/>
                  </a:lnTo>
                  <a:lnTo>
                    <a:pt x="12975" y="21600"/>
                  </a:lnTo>
                  <a:lnTo>
                    <a:pt x="15587" y="20004"/>
                  </a:lnTo>
                  <a:lnTo>
                    <a:pt x="19049" y="20517"/>
                  </a:lnTo>
                  <a:lnTo>
                    <a:pt x="16115" y="13233"/>
                  </a:lnTo>
                  <a:close/>
                  <a:moveTo>
                    <a:pt x="5365" y="13294"/>
                  </a:moveTo>
                  <a:lnTo>
                    <a:pt x="2457" y="20517"/>
                  </a:lnTo>
                  <a:lnTo>
                    <a:pt x="5921" y="20004"/>
                  </a:lnTo>
                  <a:lnTo>
                    <a:pt x="8534" y="21600"/>
                  </a:lnTo>
                  <a:lnTo>
                    <a:pt x="11327" y="14663"/>
                  </a:lnTo>
                  <a:cubicBezTo>
                    <a:pt x="11296" y="14664"/>
                    <a:pt x="11264" y="14664"/>
                    <a:pt x="11233" y="14664"/>
                  </a:cubicBezTo>
                  <a:lnTo>
                    <a:pt x="10227" y="14664"/>
                  </a:lnTo>
                  <a:cubicBezTo>
                    <a:pt x="9666" y="14664"/>
                    <a:pt x="9169" y="14476"/>
                    <a:pt x="8870" y="14191"/>
                  </a:cubicBezTo>
                  <a:cubicBezTo>
                    <a:pt x="8592" y="14320"/>
                    <a:pt x="8260" y="14393"/>
                    <a:pt x="7921" y="14393"/>
                  </a:cubicBezTo>
                  <a:cubicBezTo>
                    <a:pt x="7729" y="14393"/>
                    <a:pt x="7541" y="14370"/>
                    <a:pt x="7360" y="14326"/>
                  </a:cubicBezTo>
                  <a:lnTo>
                    <a:pt x="6416" y="14097"/>
                  </a:lnTo>
                  <a:cubicBezTo>
                    <a:pt x="6002" y="13997"/>
                    <a:pt x="5669" y="13795"/>
                    <a:pt x="5483" y="13528"/>
                  </a:cubicBezTo>
                  <a:cubicBezTo>
                    <a:pt x="5429" y="13452"/>
                    <a:pt x="5391" y="13374"/>
                    <a:pt x="5365" y="13294"/>
                  </a:cubicBezTo>
                  <a:close/>
                </a:path>
              </a:pathLst>
            </a:custGeom>
            <a:solidFill>
              <a:srgbClr val="61D836"/>
            </a:solidFill>
            <a:ln w="12700" cap="flat">
              <a:noFill/>
              <a:miter lim="400000"/>
            </a:ln>
            <a:effectLst/>
          </p:spPr>
          <p:txBody>
            <a:bodyPr wrap="square" lIns="25400" tIns="25400" rIns="25400" bIns="25400" numCol="1" anchor="ctr">
              <a:noAutofit/>
            </a:bodyPr>
            <a:lstStyle/>
            <a:p>
              <a:pPr defTabSz="410765">
                <a:defRPr sz="1400">
                  <a:solidFill>
                    <a:srgbClr val="FFFFFF"/>
                  </a:solidFill>
                  <a:latin typeface="Helvetica Neue Medium"/>
                  <a:ea typeface="Helvetica Neue Medium"/>
                  <a:cs typeface="Helvetica Neue Medium"/>
                  <a:sym typeface="Helvetica Neue Medium"/>
                </a:defRPr>
              </a:pPr>
              <a:endParaRPr/>
            </a:p>
          </p:txBody>
        </p:sp>
        <p:sp>
          <p:nvSpPr>
            <p:cNvPr id="407" name="amazon.com certificate…"/>
            <p:cNvSpPr/>
            <p:nvPr/>
          </p:nvSpPr>
          <p:spPr>
            <a:xfrm>
              <a:off x="1335131" y="1781383"/>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numCol="1" anchor="ctr">
              <a:spAutoFit/>
            </a:bodyPr>
            <a:lstStyle/>
            <a:p>
              <a:pPr defTabSz="410765">
                <a:defRPr sz="1600" b="1" u="sng">
                  <a:latin typeface="+mj-lt"/>
                  <a:ea typeface="+mj-ea"/>
                  <a:cs typeface="+mj-cs"/>
                  <a:sym typeface="Helvetica Neue"/>
                </a:defRPr>
              </a:pPr>
              <a:r>
                <a:rPr>
                  <a:solidFill>
                    <a:srgbClr val="0000FF"/>
                  </a:solidFill>
                  <a:uFill>
                    <a:solidFill>
                      <a:srgbClr val="0000FF"/>
                    </a:solidFill>
                  </a:uFill>
                  <a:hlinkClick r:id="rId3"/>
                </a:rPr>
                <a:t>amazon.com</a:t>
              </a:r>
              <a:r>
                <a:rPr u="none"/>
                <a:t> certificate</a:t>
              </a:r>
            </a:p>
            <a:p>
              <a:pPr defTabSz="410765">
                <a:defRPr sz="1600" b="1">
                  <a:latin typeface="+mj-lt"/>
                  <a:ea typeface="+mj-ea"/>
                  <a:cs typeface="+mj-cs"/>
                  <a:sym typeface="Helvetica Neue"/>
                </a:defRPr>
              </a:pPr>
              <a:r>
                <a:t>(AZ’s public key + CA’s sig)</a:t>
              </a:r>
            </a:p>
          </p:txBody>
        </p:sp>
      </p:grpSp>
      <p:grpSp>
        <p:nvGrpSpPr>
          <p:cNvPr id="411" name="Group"/>
          <p:cNvGrpSpPr/>
          <p:nvPr/>
        </p:nvGrpSpPr>
        <p:grpSpPr>
          <a:xfrm>
            <a:off x="2111814" y="3461603"/>
            <a:ext cx="1483709" cy="1308798"/>
            <a:chOff x="0" y="0"/>
            <a:chExt cx="1483707" cy="1308797"/>
          </a:xfrm>
        </p:grpSpPr>
        <p:sp>
          <p:nvSpPr>
            <p:cNvPr id="409" name="Key"/>
            <p:cNvSpPr/>
            <p:nvPr/>
          </p:nvSpPr>
          <p:spPr>
            <a:xfrm>
              <a:off x="510068" y="0"/>
              <a:ext cx="463572" cy="107767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6" y="0"/>
                    <a:pt x="0" y="2080"/>
                    <a:pt x="0" y="4646"/>
                  </a:cubicBezTo>
                  <a:cubicBezTo>
                    <a:pt x="0" y="6406"/>
                    <a:pt x="2275" y="7936"/>
                    <a:pt x="5629" y="8724"/>
                  </a:cubicBezTo>
                  <a:lnTo>
                    <a:pt x="5629" y="10112"/>
                  </a:lnTo>
                  <a:lnTo>
                    <a:pt x="7250" y="10112"/>
                  </a:lnTo>
                  <a:lnTo>
                    <a:pt x="7250" y="20420"/>
                  </a:lnTo>
                  <a:lnTo>
                    <a:pt x="10804" y="21600"/>
                  </a:lnTo>
                  <a:lnTo>
                    <a:pt x="13009" y="20420"/>
                  </a:lnTo>
                  <a:lnTo>
                    <a:pt x="14362" y="19712"/>
                  </a:lnTo>
                  <a:lnTo>
                    <a:pt x="13009" y="19092"/>
                  </a:lnTo>
                  <a:lnTo>
                    <a:pt x="13013" y="18588"/>
                  </a:lnTo>
                  <a:lnTo>
                    <a:pt x="14397" y="17726"/>
                  </a:lnTo>
                  <a:lnTo>
                    <a:pt x="13016" y="16890"/>
                  </a:lnTo>
                  <a:lnTo>
                    <a:pt x="13016" y="16332"/>
                  </a:lnTo>
                  <a:lnTo>
                    <a:pt x="14397" y="15473"/>
                  </a:lnTo>
                  <a:lnTo>
                    <a:pt x="13013" y="14634"/>
                  </a:lnTo>
                  <a:lnTo>
                    <a:pt x="13013" y="14082"/>
                  </a:lnTo>
                  <a:lnTo>
                    <a:pt x="14397" y="13220"/>
                  </a:lnTo>
                  <a:lnTo>
                    <a:pt x="13009" y="12380"/>
                  </a:lnTo>
                  <a:lnTo>
                    <a:pt x="13009" y="11885"/>
                  </a:lnTo>
                  <a:lnTo>
                    <a:pt x="13064" y="11753"/>
                  </a:lnTo>
                  <a:lnTo>
                    <a:pt x="14566" y="10665"/>
                  </a:lnTo>
                  <a:lnTo>
                    <a:pt x="14566" y="10112"/>
                  </a:lnTo>
                  <a:lnTo>
                    <a:pt x="15970" y="10112"/>
                  </a:lnTo>
                  <a:lnTo>
                    <a:pt x="15970" y="8724"/>
                  </a:lnTo>
                  <a:cubicBezTo>
                    <a:pt x="19325" y="7936"/>
                    <a:pt x="21600" y="6406"/>
                    <a:pt x="21600" y="4646"/>
                  </a:cubicBezTo>
                  <a:cubicBezTo>
                    <a:pt x="21600" y="2080"/>
                    <a:pt x="16764" y="0"/>
                    <a:pt x="10800" y="0"/>
                  </a:cubicBezTo>
                  <a:close/>
                  <a:moveTo>
                    <a:pt x="10800" y="1183"/>
                  </a:moveTo>
                  <a:cubicBezTo>
                    <a:pt x="12161" y="1183"/>
                    <a:pt x="13264" y="1657"/>
                    <a:pt x="13264" y="2243"/>
                  </a:cubicBezTo>
                  <a:cubicBezTo>
                    <a:pt x="13264" y="2828"/>
                    <a:pt x="12161" y="3302"/>
                    <a:pt x="10800" y="3302"/>
                  </a:cubicBezTo>
                  <a:cubicBezTo>
                    <a:pt x="9439" y="3302"/>
                    <a:pt x="8336" y="2828"/>
                    <a:pt x="8336" y="2243"/>
                  </a:cubicBezTo>
                  <a:cubicBezTo>
                    <a:pt x="8336" y="1657"/>
                    <a:pt x="9439" y="1183"/>
                    <a:pt x="10800" y="1183"/>
                  </a:cubicBezTo>
                  <a:close/>
                </a:path>
              </a:pathLst>
            </a:custGeom>
            <a:solidFill>
              <a:srgbClr val="61D836"/>
            </a:solidFill>
            <a:ln w="12700" cap="flat">
              <a:noFill/>
              <a:miter lim="400000"/>
            </a:ln>
            <a:effectLst/>
          </p:spPr>
          <p:txBody>
            <a:bodyPr wrap="square" lIns="25400" tIns="25400" rIns="25400" bIns="25400" numCol="1" anchor="ctr">
              <a:noAutofit/>
            </a:bodyPr>
            <a:lstStyle/>
            <a:p>
              <a:pPr defTabSz="410765">
                <a:defRPr sz="1400">
                  <a:solidFill>
                    <a:srgbClr val="FFFFFF"/>
                  </a:solidFill>
                  <a:latin typeface="Helvetica Neue Medium"/>
                  <a:ea typeface="Helvetica Neue Medium"/>
                  <a:cs typeface="Helvetica Neue Medium"/>
                  <a:sym typeface="Helvetica Neue Medium"/>
                </a:defRPr>
              </a:pPr>
              <a:endParaRPr/>
            </a:p>
          </p:txBody>
        </p:sp>
        <p:sp>
          <p:nvSpPr>
            <p:cNvPr id="410" name="amazon.com public key"/>
            <p:cNvSpPr/>
            <p:nvPr/>
          </p:nvSpPr>
          <p:spPr>
            <a:xfrm>
              <a:off x="0" y="1308797"/>
              <a:ext cx="1483708"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p>
              <a:pPr defTabSz="410765">
                <a:defRPr sz="1600" b="1" u="sng">
                  <a:latin typeface="+mj-lt"/>
                  <a:ea typeface="+mj-ea"/>
                  <a:cs typeface="+mj-cs"/>
                  <a:sym typeface="Helvetica Neue"/>
                </a:defRPr>
              </a:pPr>
              <a:r>
                <a:rPr>
                  <a:solidFill>
                    <a:srgbClr val="0000FF"/>
                  </a:solidFill>
                  <a:uFill>
                    <a:solidFill>
                      <a:srgbClr val="0000FF"/>
                    </a:solidFill>
                  </a:uFill>
                  <a:hlinkClick r:id="rId3"/>
                </a:rPr>
                <a:t>amazon.com</a:t>
              </a:r>
              <a:r>
                <a:rPr u="none"/>
                <a:t> public key</a:t>
              </a:r>
            </a:p>
          </p:txBody>
        </p:sp>
      </p:grpSp>
      <p:grpSp>
        <p:nvGrpSpPr>
          <p:cNvPr id="414" name="Group"/>
          <p:cNvGrpSpPr/>
          <p:nvPr/>
        </p:nvGrpSpPr>
        <p:grpSpPr>
          <a:xfrm>
            <a:off x="2279797" y="5028233"/>
            <a:ext cx="1997286" cy="3074130"/>
            <a:chOff x="607846" y="0"/>
            <a:chExt cx="1997285" cy="3074129"/>
          </a:xfrm>
        </p:grpSpPr>
        <p:sp>
          <p:nvSpPr>
            <p:cNvPr id="412" name="Ribbon"/>
            <p:cNvSpPr/>
            <p:nvPr/>
          </p:nvSpPr>
          <p:spPr>
            <a:xfrm>
              <a:off x="607846" y="0"/>
              <a:ext cx="683099" cy="1031908"/>
            </a:xfrm>
            <a:custGeom>
              <a:avLst/>
              <a:gdLst/>
              <a:ahLst/>
              <a:cxnLst>
                <a:cxn ang="0">
                  <a:pos x="wd2" y="hd2"/>
                </a:cxn>
                <a:cxn ang="5400000">
                  <a:pos x="wd2" y="hd2"/>
                </a:cxn>
                <a:cxn ang="10800000">
                  <a:pos x="wd2" y="hd2"/>
                </a:cxn>
                <a:cxn ang="16200000">
                  <a:pos x="wd2" y="hd2"/>
                </a:cxn>
              </a:cxnLst>
              <a:rect l="0" t="0" r="r" b="b"/>
              <a:pathLst>
                <a:path w="21484" h="21600" extrusionOk="0">
                  <a:moveTo>
                    <a:pt x="10250" y="0"/>
                  </a:moveTo>
                  <a:cubicBezTo>
                    <a:pt x="9814" y="0"/>
                    <a:pt x="9433" y="155"/>
                    <a:pt x="9220" y="385"/>
                  </a:cubicBezTo>
                  <a:cubicBezTo>
                    <a:pt x="9223" y="388"/>
                    <a:pt x="9226" y="391"/>
                    <a:pt x="9230" y="394"/>
                  </a:cubicBezTo>
                  <a:cubicBezTo>
                    <a:pt x="9058" y="411"/>
                    <a:pt x="8887" y="431"/>
                    <a:pt x="8717" y="453"/>
                  </a:cubicBezTo>
                  <a:cubicBezTo>
                    <a:pt x="8396" y="278"/>
                    <a:pt x="7949" y="215"/>
                    <a:pt x="7531" y="316"/>
                  </a:cubicBezTo>
                  <a:lnTo>
                    <a:pt x="6587" y="545"/>
                  </a:lnTo>
                  <a:cubicBezTo>
                    <a:pt x="6177" y="644"/>
                    <a:pt x="5899" y="876"/>
                    <a:pt x="5817" y="1141"/>
                  </a:cubicBezTo>
                  <a:cubicBezTo>
                    <a:pt x="5823" y="1143"/>
                    <a:pt x="5828" y="1147"/>
                    <a:pt x="5835" y="1149"/>
                  </a:cubicBezTo>
                  <a:cubicBezTo>
                    <a:pt x="5683" y="1204"/>
                    <a:pt x="5533" y="1261"/>
                    <a:pt x="5386" y="1321"/>
                  </a:cubicBezTo>
                  <a:cubicBezTo>
                    <a:pt x="4992" y="1227"/>
                    <a:pt x="4537" y="1270"/>
                    <a:pt x="4194" y="1462"/>
                  </a:cubicBezTo>
                  <a:lnTo>
                    <a:pt x="3426" y="1891"/>
                  </a:lnTo>
                  <a:cubicBezTo>
                    <a:pt x="3092" y="2078"/>
                    <a:pt x="2949" y="2358"/>
                    <a:pt x="3008" y="2627"/>
                  </a:cubicBezTo>
                  <a:cubicBezTo>
                    <a:pt x="3018" y="2628"/>
                    <a:pt x="3026" y="2630"/>
                    <a:pt x="3036" y="2632"/>
                  </a:cubicBezTo>
                  <a:cubicBezTo>
                    <a:pt x="2922" y="2717"/>
                    <a:pt x="2810" y="2805"/>
                    <a:pt x="2702" y="2895"/>
                  </a:cubicBezTo>
                  <a:cubicBezTo>
                    <a:pt x="2281" y="2894"/>
                    <a:pt x="1873" y="3038"/>
                    <a:pt x="1648" y="3297"/>
                  </a:cubicBezTo>
                  <a:lnTo>
                    <a:pt x="1146" y="3876"/>
                  </a:lnTo>
                  <a:cubicBezTo>
                    <a:pt x="928" y="4128"/>
                    <a:pt x="937" y="4424"/>
                    <a:pt x="1130" y="4662"/>
                  </a:cubicBezTo>
                  <a:cubicBezTo>
                    <a:pt x="1140" y="4661"/>
                    <a:pt x="1149" y="4662"/>
                    <a:pt x="1159" y="4661"/>
                  </a:cubicBezTo>
                  <a:cubicBezTo>
                    <a:pt x="1095" y="4767"/>
                    <a:pt x="1035" y="4874"/>
                    <a:pt x="980" y="4983"/>
                  </a:cubicBezTo>
                  <a:cubicBezTo>
                    <a:pt x="585" y="5078"/>
                    <a:pt x="275" y="5307"/>
                    <a:pt x="197" y="5601"/>
                  </a:cubicBezTo>
                  <a:lnTo>
                    <a:pt x="23" y="6260"/>
                  </a:lnTo>
                  <a:cubicBezTo>
                    <a:pt x="-52" y="6546"/>
                    <a:pt x="109" y="6822"/>
                    <a:pt x="414" y="7002"/>
                  </a:cubicBezTo>
                  <a:cubicBezTo>
                    <a:pt x="423" y="6998"/>
                    <a:pt x="432" y="6997"/>
                    <a:pt x="442" y="6993"/>
                  </a:cubicBezTo>
                  <a:cubicBezTo>
                    <a:pt x="439" y="7058"/>
                    <a:pt x="437" y="7123"/>
                    <a:pt x="437" y="7189"/>
                  </a:cubicBezTo>
                  <a:cubicBezTo>
                    <a:pt x="437" y="7238"/>
                    <a:pt x="440" y="7287"/>
                    <a:pt x="442" y="7336"/>
                  </a:cubicBezTo>
                  <a:cubicBezTo>
                    <a:pt x="118" y="7516"/>
                    <a:pt x="-60" y="7802"/>
                    <a:pt x="18" y="8097"/>
                  </a:cubicBezTo>
                  <a:lnTo>
                    <a:pt x="194" y="8756"/>
                  </a:lnTo>
                  <a:cubicBezTo>
                    <a:pt x="270" y="9042"/>
                    <a:pt x="563" y="9265"/>
                    <a:pt x="942" y="9365"/>
                  </a:cubicBezTo>
                  <a:cubicBezTo>
                    <a:pt x="947" y="9361"/>
                    <a:pt x="954" y="9356"/>
                    <a:pt x="960" y="9352"/>
                  </a:cubicBezTo>
                  <a:cubicBezTo>
                    <a:pt x="1014" y="9461"/>
                    <a:pt x="1073" y="9569"/>
                    <a:pt x="1136" y="9676"/>
                  </a:cubicBezTo>
                  <a:cubicBezTo>
                    <a:pt x="927" y="9918"/>
                    <a:pt x="912" y="10224"/>
                    <a:pt x="1136" y="10483"/>
                  </a:cubicBezTo>
                  <a:lnTo>
                    <a:pt x="1636" y="11061"/>
                  </a:lnTo>
                  <a:cubicBezTo>
                    <a:pt x="1854" y="11313"/>
                    <a:pt x="2246" y="11456"/>
                    <a:pt x="2653" y="11464"/>
                  </a:cubicBezTo>
                  <a:cubicBezTo>
                    <a:pt x="2656" y="11459"/>
                    <a:pt x="2661" y="11454"/>
                    <a:pt x="2664" y="11449"/>
                  </a:cubicBezTo>
                  <a:cubicBezTo>
                    <a:pt x="2771" y="11539"/>
                    <a:pt x="2881" y="11629"/>
                    <a:pt x="2995" y="11715"/>
                  </a:cubicBezTo>
                  <a:cubicBezTo>
                    <a:pt x="2924" y="11989"/>
                    <a:pt x="3066" y="12279"/>
                    <a:pt x="3409" y="12471"/>
                  </a:cubicBezTo>
                  <a:lnTo>
                    <a:pt x="4176" y="12900"/>
                  </a:lnTo>
                  <a:cubicBezTo>
                    <a:pt x="4511" y="13087"/>
                    <a:pt x="4953" y="13131"/>
                    <a:pt x="5340" y="13046"/>
                  </a:cubicBezTo>
                  <a:cubicBezTo>
                    <a:pt x="5340" y="13043"/>
                    <a:pt x="5340" y="13040"/>
                    <a:pt x="5340" y="13036"/>
                  </a:cubicBezTo>
                  <a:cubicBezTo>
                    <a:pt x="5487" y="13097"/>
                    <a:pt x="5639" y="13155"/>
                    <a:pt x="5791" y="13211"/>
                  </a:cubicBezTo>
                  <a:cubicBezTo>
                    <a:pt x="5868" y="13482"/>
                    <a:pt x="6150" y="13721"/>
                    <a:pt x="6567" y="13822"/>
                  </a:cubicBezTo>
                  <a:lnTo>
                    <a:pt x="7511" y="14050"/>
                  </a:lnTo>
                  <a:cubicBezTo>
                    <a:pt x="7920" y="14149"/>
                    <a:pt x="8357" y="14090"/>
                    <a:pt x="8676" y="13922"/>
                  </a:cubicBezTo>
                  <a:cubicBezTo>
                    <a:pt x="8676" y="13921"/>
                    <a:pt x="8675" y="13921"/>
                    <a:pt x="8674" y="13919"/>
                  </a:cubicBezTo>
                  <a:cubicBezTo>
                    <a:pt x="8844" y="13942"/>
                    <a:pt x="9016" y="13962"/>
                    <a:pt x="9189" y="13980"/>
                  </a:cubicBezTo>
                  <a:cubicBezTo>
                    <a:pt x="9402" y="14215"/>
                    <a:pt x="9789" y="14372"/>
                    <a:pt x="10230" y="14372"/>
                  </a:cubicBezTo>
                  <a:lnTo>
                    <a:pt x="11233" y="14372"/>
                  </a:lnTo>
                  <a:cubicBezTo>
                    <a:pt x="11669" y="14372"/>
                    <a:pt x="12049" y="14217"/>
                    <a:pt x="12263" y="13987"/>
                  </a:cubicBezTo>
                  <a:cubicBezTo>
                    <a:pt x="12263" y="13987"/>
                    <a:pt x="12263" y="13985"/>
                    <a:pt x="12263" y="13985"/>
                  </a:cubicBezTo>
                  <a:cubicBezTo>
                    <a:pt x="12437" y="13968"/>
                    <a:pt x="12610" y="13948"/>
                    <a:pt x="12781" y="13926"/>
                  </a:cubicBezTo>
                  <a:cubicBezTo>
                    <a:pt x="13101" y="14095"/>
                    <a:pt x="13541" y="14154"/>
                    <a:pt x="13952" y="14055"/>
                  </a:cubicBezTo>
                  <a:lnTo>
                    <a:pt x="14896" y="13827"/>
                  </a:lnTo>
                  <a:cubicBezTo>
                    <a:pt x="15303" y="13729"/>
                    <a:pt x="15582" y="13498"/>
                    <a:pt x="15666" y="13235"/>
                  </a:cubicBezTo>
                  <a:cubicBezTo>
                    <a:pt x="15823" y="13178"/>
                    <a:pt x="15979" y="13118"/>
                    <a:pt x="16131" y="13056"/>
                  </a:cubicBezTo>
                  <a:cubicBezTo>
                    <a:pt x="16516" y="13141"/>
                    <a:pt x="16955" y="13097"/>
                    <a:pt x="17289" y="12910"/>
                  </a:cubicBezTo>
                  <a:lnTo>
                    <a:pt x="18059" y="12481"/>
                  </a:lnTo>
                  <a:cubicBezTo>
                    <a:pt x="18391" y="12296"/>
                    <a:pt x="18533" y="12017"/>
                    <a:pt x="18477" y="11751"/>
                  </a:cubicBezTo>
                  <a:cubicBezTo>
                    <a:pt x="18597" y="11662"/>
                    <a:pt x="18712" y="11569"/>
                    <a:pt x="18824" y="11476"/>
                  </a:cubicBezTo>
                  <a:cubicBezTo>
                    <a:pt x="19229" y="11467"/>
                    <a:pt x="19620" y="11325"/>
                    <a:pt x="19837" y="11075"/>
                  </a:cubicBezTo>
                  <a:lnTo>
                    <a:pt x="20337" y="10496"/>
                  </a:lnTo>
                  <a:cubicBezTo>
                    <a:pt x="20552" y="10248"/>
                    <a:pt x="20546" y="9955"/>
                    <a:pt x="20360" y="9718"/>
                  </a:cubicBezTo>
                  <a:cubicBezTo>
                    <a:pt x="20427" y="9606"/>
                    <a:pt x="20491" y="9493"/>
                    <a:pt x="20549" y="9377"/>
                  </a:cubicBezTo>
                  <a:cubicBezTo>
                    <a:pt x="20922" y="9276"/>
                    <a:pt x="21211" y="9052"/>
                    <a:pt x="21286" y="8769"/>
                  </a:cubicBezTo>
                  <a:lnTo>
                    <a:pt x="21460" y="8112"/>
                  </a:lnTo>
                  <a:cubicBezTo>
                    <a:pt x="21534" y="7829"/>
                    <a:pt x="21377" y="7554"/>
                    <a:pt x="21080" y="7374"/>
                  </a:cubicBezTo>
                  <a:cubicBezTo>
                    <a:pt x="21082" y="7312"/>
                    <a:pt x="21082" y="7251"/>
                    <a:pt x="21082" y="7189"/>
                  </a:cubicBezTo>
                  <a:cubicBezTo>
                    <a:pt x="21082" y="7130"/>
                    <a:pt x="21082" y="7072"/>
                    <a:pt x="21080" y="7014"/>
                  </a:cubicBezTo>
                  <a:cubicBezTo>
                    <a:pt x="21380" y="6834"/>
                    <a:pt x="21540" y="6557"/>
                    <a:pt x="21465" y="6274"/>
                  </a:cubicBezTo>
                  <a:lnTo>
                    <a:pt x="21289" y="5616"/>
                  </a:lnTo>
                  <a:cubicBezTo>
                    <a:pt x="21214" y="5334"/>
                    <a:pt x="20924" y="5112"/>
                    <a:pt x="20551" y="5010"/>
                  </a:cubicBezTo>
                  <a:cubicBezTo>
                    <a:pt x="20494" y="4896"/>
                    <a:pt x="20434" y="4783"/>
                    <a:pt x="20368" y="4671"/>
                  </a:cubicBezTo>
                  <a:cubicBezTo>
                    <a:pt x="20557" y="4433"/>
                    <a:pt x="20567" y="4138"/>
                    <a:pt x="20350" y="3888"/>
                  </a:cubicBezTo>
                  <a:lnTo>
                    <a:pt x="19847" y="3309"/>
                  </a:lnTo>
                  <a:cubicBezTo>
                    <a:pt x="19630" y="3059"/>
                    <a:pt x="19240" y="2917"/>
                    <a:pt x="18835" y="2908"/>
                  </a:cubicBezTo>
                  <a:cubicBezTo>
                    <a:pt x="18725" y="2816"/>
                    <a:pt x="18610" y="2726"/>
                    <a:pt x="18493" y="2638"/>
                  </a:cubicBezTo>
                  <a:cubicBezTo>
                    <a:pt x="18553" y="2370"/>
                    <a:pt x="18409" y="2087"/>
                    <a:pt x="18074" y="1900"/>
                  </a:cubicBezTo>
                  <a:lnTo>
                    <a:pt x="17307" y="1470"/>
                  </a:lnTo>
                  <a:cubicBezTo>
                    <a:pt x="16972" y="1284"/>
                    <a:pt x="16530" y="1239"/>
                    <a:pt x="16143" y="1324"/>
                  </a:cubicBezTo>
                  <a:cubicBezTo>
                    <a:pt x="16143" y="1325"/>
                    <a:pt x="16143" y="1326"/>
                    <a:pt x="16143" y="1326"/>
                  </a:cubicBezTo>
                  <a:cubicBezTo>
                    <a:pt x="15994" y="1265"/>
                    <a:pt x="15843" y="1207"/>
                    <a:pt x="15689" y="1151"/>
                  </a:cubicBezTo>
                  <a:cubicBezTo>
                    <a:pt x="15609" y="884"/>
                    <a:pt x="15328" y="650"/>
                    <a:pt x="14916" y="550"/>
                  </a:cubicBezTo>
                  <a:lnTo>
                    <a:pt x="13972" y="321"/>
                  </a:lnTo>
                  <a:cubicBezTo>
                    <a:pt x="13562" y="222"/>
                    <a:pt x="13126" y="280"/>
                    <a:pt x="12807" y="448"/>
                  </a:cubicBezTo>
                  <a:cubicBezTo>
                    <a:pt x="12808" y="450"/>
                    <a:pt x="12808" y="452"/>
                    <a:pt x="12809" y="453"/>
                  </a:cubicBezTo>
                  <a:cubicBezTo>
                    <a:pt x="12639" y="431"/>
                    <a:pt x="12466" y="411"/>
                    <a:pt x="12294" y="394"/>
                  </a:cubicBezTo>
                  <a:cubicBezTo>
                    <a:pt x="12082" y="158"/>
                    <a:pt x="11697" y="0"/>
                    <a:pt x="11256" y="0"/>
                  </a:cubicBezTo>
                  <a:lnTo>
                    <a:pt x="10250" y="0"/>
                  </a:lnTo>
                  <a:close/>
                  <a:moveTo>
                    <a:pt x="10761" y="2494"/>
                  </a:moveTo>
                  <a:cubicBezTo>
                    <a:pt x="14153" y="2494"/>
                    <a:pt x="16984" y="4085"/>
                    <a:pt x="17666" y="6207"/>
                  </a:cubicBezTo>
                  <a:cubicBezTo>
                    <a:pt x="17678" y="6243"/>
                    <a:pt x="17689" y="6280"/>
                    <a:pt x="17699" y="6316"/>
                  </a:cubicBezTo>
                  <a:cubicBezTo>
                    <a:pt x="17710" y="6352"/>
                    <a:pt x="17718" y="6388"/>
                    <a:pt x="17727" y="6425"/>
                  </a:cubicBezTo>
                  <a:cubicBezTo>
                    <a:pt x="17735" y="6454"/>
                    <a:pt x="17744" y="6482"/>
                    <a:pt x="17750" y="6511"/>
                  </a:cubicBezTo>
                  <a:cubicBezTo>
                    <a:pt x="17762" y="6564"/>
                    <a:pt x="17770" y="6616"/>
                    <a:pt x="17778" y="6669"/>
                  </a:cubicBezTo>
                  <a:cubicBezTo>
                    <a:pt x="17785" y="6707"/>
                    <a:pt x="17791" y="6744"/>
                    <a:pt x="17796" y="6781"/>
                  </a:cubicBezTo>
                  <a:cubicBezTo>
                    <a:pt x="17800" y="6805"/>
                    <a:pt x="17801" y="6830"/>
                    <a:pt x="17804" y="6854"/>
                  </a:cubicBezTo>
                  <a:cubicBezTo>
                    <a:pt x="17812" y="6927"/>
                    <a:pt x="17817" y="6999"/>
                    <a:pt x="17819" y="7072"/>
                  </a:cubicBezTo>
                  <a:cubicBezTo>
                    <a:pt x="17820" y="7082"/>
                    <a:pt x="17822" y="7093"/>
                    <a:pt x="17822" y="7104"/>
                  </a:cubicBezTo>
                  <a:cubicBezTo>
                    <a:pt x="17826" y="7244"/>
                    <a:pt x="17819" y="7385"/>
                    <a:pt x="17804" y="7523"/>
                  </a:cubicBezTo>
                  <a:lnTo>
                    <a:pt x="17807" y="7523"/>
                  </a:lnTo>
                  <a:cubicBezTo>
                    <a:pt x="17796" y="7624"/>
                    <a:pt x="17780" y="7723"/>
                    <a:pt x="17761" y="7822"/>
                  </a:cubicBezTo>
                  <a:lnTo>
                    <a:pt x="17756" y="7822"/>
                  </a:lnTo>
                  <a:cubicBezTo>
                    <a:pt x="17743" y="7882"/>
                    <a:pt x="17731" y="7943"/>
                    <a:pt x="17715" y="8004"/>
                  </a:cubicBezTo>
                  <a:cubicBezTo>
                    <a:pt x="17611" y="8394"/>
                    <a:pt x="17437" y="8765"/>
                    <a:pt x="17205" y="9111"/>
                  </a:cubicBezTo>
                  <a:lnTo>
                    <a:pt x="17212" y="9111"/>
                  </a:lnTo>
                  <a:cubicBezTo>
                    <a:pt x="17151" y="9202"/>
                    <a:pt x="17086" y="9294"/>
                    <a:pt x="17016" y="9382"/>
                  </a:cubicBezTo>
                  <a:lnTo>
                    <a:pt x="17006" y="9381"/>
                  </a:lnTo>
                  <a:cubicBezTo>
                    <a:pt x="16963" y="9435"/>
                    <a:pt x="16919" y="9489"/>
                    <a:pt x="16873" y="9542"/>
                  </a:cubicBezTo>
                  <a:cubicBezTo>
                    <a:pt x="16575" y="9885"/>
                    <a:pt x="16224" y="10193"/>
                    <a:pt x="15827" y="10466"/>
                  </a:cubicBezTo>
                  <a:lnTo>
                    <a:pt x="15832" y="10467"/>
                  </a:lnTo>
                  <a:cubicBezTo>
                    <a:pt x="15727" y="10539"/>
                    <a:pt x="15620" y="10610"/>
                    <a:pt x="15508" y="10678"/>
                  </a:cubicBezTo>
                  <a:lnTo>
                    <a:pt x="15500" y="10674"/>
                  </a:lnTo>
                  <a:cubicBezTo>
                    <a:pt x="15433" y="10715"/>
                    <a:pt x="15365" y="10755"/>
                    <a:pt x="15294" y="10795"/>
                  </a:cubicBezTo>
                  <a:cubicBezTo>
                    <a:pt x="14838" y="11049"/>
                    <a:pt x="14347" y="11259"/>
                    <a:pt x="13835" y="11425"/>
                  </a:cubicBezTo>
                  <a:lnTo>
                    <a:pt x="13840" y="11430"/>
                  </a:lnTo>
                  <a:cubicBezTo>
                    <a:pt x="13704" y="11474"/>
                    <a:pt x="13564" y="11512"/>
                    <a:pt x="13424" y="11550"/>
                  </a:cubicBezTo>
                  <a:lnTo>
                    <a:pt x="13421" y="11547"/>
                  </a:lnTo>
                  <a:cubicBezTo>
                    <a:pt x="13337" y="11570"/>
                    <a:pt x="13251" y="11592"/>
                    <a:pt x="13164" y="11613"/>
                  </a:cubicBezTo>
                  <a:cubicBezTo>
                    <a:pt x="12604" y="11749"/>
                    <a:pt x="12037" y="11834"/>
                    <a:pt x="11470" y="11873"/>
                  </a:cubicBezTo>
                  <a:lnTo>
                    <a:pt x="11470" y="11875"/>
                  </a:lnTo>
                  <a:cubicBezTo>
                    <a:pt x="11269" y="11888"/>
                    <a:pt x="11066" y="11895"/>
                    <a:pt x="10860" y="11897"/>
                  </a:cubicBezTo>
                  <a:cubicBezTo>
                    <a:pt x="10824" y="11897"/>
                    <a:pt x="10786" y="11898"/>
                    <a:pt x="10750" y="11899"/>
                  </a:cubicBezTo>
                  <a:cubicBezTo>
                    <a:pt x="6853" y="11895"/>
                    <a:pt x="3697" y="9792"/>
                    <a:pt x="3697" y="7197"/>
                  </a:cubicBezTo>
                  <a:cubicBezTo>
                    <a:pt x="3697" y="4600"/>
                    <a:pt x="6859" y="2494"/>
                    <a:pt x="10761" y="2494"/>
                  </a:cubicBezTo>
                  <a:close/>
                  <a:moveTo>
                    <a:pt x="10740" y="2745"/>
                  </a:moveTo>
                  <a:cubicBezTo>
                    <a:pt x="7061" y="2745"/>
                    <a:pt x="4069" y="4737"/>
                    <a:pt x="4069" y="7185"/>
                  </a:cubicBezTo>
                  <a:cubicBezTo>
                    <a:pt x="4069" y="9634"/>
                    <a:pt x="7061" y="11625"/>
                    <a:pt x="10740" y="11625"/>
                  </a:cubicBezTo>
                  <a:cubicBezTo>
                    <a:pt x="14419" y="11625"/>
                    <a:pt x="17414" y="9634"/>
                    <a:pt x="17414" y="7185"/>
                  </a:cubicBezTo>
                  <a:cubicBezTo>
                    <a:pt x="17414" y="4737"/>
                    <a:pt x="14419" y="2745"/>
                    <a:pt x="10740" y="2745"/>
                  </a:cubicBezTo>
                  <a:close/>
                  <a:moveTo>
                    <a:pt x="16115" y="13233"/>
                  </a:moveTo>
                  <a:lnTo>
                    <a:pt x="16100" y="13289"/>
                  </a:lnTo>
                  <a:cubicBezTo>
                    <a:pt x="15983" y="13667"/>
                    <a:pt x="15588" y="13971"/>
                    <a:pt x="15046" y="14102"/>
                  </a:cubicBezTo>
                  <a:lnTo>
                    <a:pt x="14102" y="14332"/>
                  </a:lnTo>
                  <a:cubicBezTo>
                    <a:pt x="13920" y="14376"/>
                    <a:pt x="13731" y="14398"/>
                    <a:pt x="13539" y="14398"/>
                  </a:cubicBezTo>
                  <a:cubicBezTo>
                    <a:pt x="13190" y="14398"/>
                    <a:pt x="12858" y="14324"/>
                    <a:pt x="12585" y="14196"/>
                  </a:cubicBezTo>
                  <a:cubicBezTo>
                    <a:pt x="12381" y="14389"/>
                    <a:pt x="12098" y="14530"/>
                    <a:pt x="11773" y="14605"/>
                  </a:cubicBezTo>
                  <a:lnTo>
                    <a:pt x="10965" y="16610"/>
                  </a:lnTo>
                  <a:lnTo>
                    <a:pt x="12975" y="21600"/>
                  </a:lnTo>
                  <a:lnTo>
                    <a:pt x="15587" y="20004"/>
                  </a:lnTo>
                  <a:lnTo>
                    <a:pt x="19049" y="20517"/>
                  </a:lnTo>
                  <a:lnTo>
                    <a:pt x="16115" y="13233"/>
                  </a:lnTo>
                  <a:close/>
                  <a:moveTo>
                    <a:pt x="5365" y="13294"/>
                  </a:moveTo>
                  <a:lnTo>
                    <a:pt x="2457" y="20517"/>
                  </a:lnTo>
                  <a:lnTo>
                    <a:pt x="5921" y="20004"/>
                  </a:lnTo>
                  <a:lnTo>
                    <a:pt x="8534" y="21600"/>
                  </a:lnTo>
                  <a:lnTo>
                    <a:pt x="11327" y="14663"/>
                  </a:lnTo>
                  <a:cubicBezTo>
                    <a:pt x="11296" y="14664"/>
                    <a:pt x="11264" y="14664"/>
                    <a:pt x="11233" y="14664"/>
                  </a:cubicBezTo>
                  <a:lnTo>
                    <a:pt x="10227" y="14664"/>
                  </a:lnTo>
                  <a:cubicBezTo>
                    <a:pt x="9666" y="14664"/>
                    <a:pt x="9169" y="14476"/>
                    <a:pt x="8870" y="14191"/>
                  </a:cubicBezTo>
                  <a:cubicBezTo>
                    <a:pt x="8592" y="14320"/>
                    <a:pt x="8260" y="14393"/>
                    <a:pt x="7921" y="14393"/>
                  </a:cubicBezTo>
                  <a:cubicBezTo>
                    <a:pt x="7729" y="14393"/>
                    <a:pt x="7541" y="14370"/>
                    <a:pt x="7360" y="14326"/>
                  </a:cubicBezTo>
                  <a:lnTo>
                    <a:pt x="6416" y="14097"/>
                  </a:lnTo>
                  <a:cubicBezTo>
                    <a:pt x="6002" y="13997"/>
                    <a:pt x="5669" y="13795"/>
                    <a:pt x="5483" y="13528"/>
                  </a:cubicBezTo>
                  <a:cubicBezTo>
                    <a:pt x="5429" y="13452"/>
                    <a:pt x="5391" y="13374"/>
                    <a:pt x="5365" y="13294"/>
                  </a:cubicBezTo>
                  <a:close/>
                </a:path>
              </a:pathLst>
            </a:custGeom>
            <a:solidFill>
              <a:srgbClr val="61D836"/>
            </a:solidFill>
            <a:ln w="12700" cap="flat">
              <a:noFill/>
              <a:miter lim="400000"/>
            </a:ln>
            <a:effectLst/>
          </p:spPr>
          <p:txBody>
            <a:bodyPr wrap="square" lIns="25400" tIns="25400" rIns="25400" bIns="25400" numCol="1" anchor="ctr">
              <a:noAutofit/>
            </a:bodyPr>
            <a:lstStyle/>
            <a:p>
              <a:pPr defTabSz="410765">
                <a:defRPr sz="1400">
                  <a:solidFill>
                    <a:srgbClr val="FFFFFF"/>
                  </a:solidFill>
                  <a:latin typeface="Helvetica Neue Medium"/>
                  <a:ea typeface="Helvetica Neue Medium"/>
                  <a:cs typeface="Helvetica Neue Medium"/>
                  <a:sym typeface="Helvetica Neue Medium"/>
                </a:defRPr>
              </a:pPr>
              <a:endParaRPr/>
            </a:p>
          </p:txBody>
        </p:sp>
        <p:sp>
          <p:nvSpPr>
            <p:cNvPr id="413" name="amazon.com certificate…"/>
            <p:cNvSpPr/>
            <p:nvPr/>
          </p:nvSpPr>
          <p:spPr>
            <a:xfrm>
              <a:off x="1335131" y="1804129"/>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numCol="1" anchor="ctr">
              <a:spAutoFit/>
            </a:bodyPr>
            <a:lstStyle/>
            <a:p>
              <a:pPr defTabSz="410765">
                <a:defRPr sz="1600" b="1" u="sng">
                  <a:latin typeface="+mj-lt"/>
                  <a:ea typeface="+mj-ea"/>
                  <a:cs typeface="+mj-cs"/>
                  <a:sym typeface="Helvetica Neue"/>
                </a:defRPr>
              </a:pPr>
              <a:r>
                <a:rPr>
                  <a:solidFill>
                    <a:srgbClr val="0000FF"/>
                  </a:solidFill>
                  <a:uFill>
                    <a:solidFill>
                      <a:srgbClr val="0000FF"/>
                    </a:solidFill>
                  </a:uFill>
                  <a:hlinkClick r:id="rId3"/>
                </a:rPr>
                <a:t>amazon.com</a:t>
              </a:r>
              <a:r>
                <a:rPr u="none"/>
                <a:t> certificate</a:t>
              </a:r>
            </a:p>
            <a:p>
              <a:pPr defTabSz="410765">
                <a:defRPr sz="1600" b="1">
                  <a:latin typeface="+mj-lt"/>
                  <a:ea typeface="+mj-ea"/>
                  <a:cs typeface="+mj-cs"/>
                  <a:sym typeface="Helvetica Neue"/>
                </a:defRPr>
              </a:pPr>
              <a:r>
                <a:t>(AZ’s public key + CA’s sig)</a:t>
              </a:r>
            </a:p>
          </p:txBody>
        </p:sp>
      </p:grpSp>
      <p:grpSp>
        <p:nvGrpSpPr>
          <p:cNvPr id="417" name="Group"/>
          <p:cNvGrpSpPr/>
          <p:nvPr/>
        </p:nvGrpSpPr>
        <p:grpSpPr>
          <a:xfrm>
            <a:off x="8291459" y="5260271"/>
            <a:ext cx="1483709" cy="614450"/>
            <a:chOff x="0" y="0"/>
            <a:chExt cx="1483707" cy="614448"/>
          </a:xfrm>
        </p:grpSpPr>
        <p:sp>
          <p:nvSpPr>
            <p:cNvPr id="415" name="Skeleton Key"/>
            <p:cNvSpPr/>
            <p:nvPr/>
          </p:nvSpPr>
          <p:spPr>
            <a:xfrm>
              <a:off x="203364" y="0"/>
              <a:ext cx="1076979" cy="412191"/>
            </a:xfrm>
            <a:custGeom>
              <a:avLst/>
              <a:gdLst/>
              <a:ahLst/>
              <a:cxnLst>
                <a:cxn ang="0">
                  <a:pos x="wd2" y="hd2"/>
                </a:cxn>
                <a:cxn ang="5400000">
                  <a:pos x="wd2" y="hd2"/>
                </a:cxn>
                <a:cxn ang="10800000">
                  <a:pos x="wd2" y="hd2"/>
                </a:cxn>
                <a:cxn ang="16200000">
                  <a:pos x="wd2" y="hd2"/>
                </a:cxn>
              </a:cxnLst>
              <a:rect l="0" t="0" r="r" b="b"/>
              <a:pathLst>
                <a:path w="21600" h="21600" extrusionOk="0">
                  <a:moveTo>
                    <a:pt x="3046" y="0"/>
                  </a:moveTo>
                  <a:cubicBezTo>
                    <a:pt x="1367" y="0"/>
                    <a:pt x="0" y="4839"/>
                    <a:pt x="0" y="10802"/>
                  </a:cubicBezTo>
                  <a:cubicBezTo>
                    <a:pt x="0" y="16765"/>
                    <a:pt x="1361" y="21600"/>
                    <a:pt x="3046" y="21600"/>
                  </a:cubicBezTo>
                  <a:cubicBezTo>
                    <a:pt x="4451" y="21600"/>
                    <a:pt x="5635" y="18226"/>
                    <a:pt x="5984" y="13641"/>
                  </a:cubicBezTo>
                  <a:cubicBezTo>
                    <a:pt x="6017" y="13191"/>
                    <a:pt x="6174" y="12868"/>
                    <a:pt x="6346" y="12868"/>
                  </a:cubicBezTo>
                  <a:lnTo>
                    <a:pt x="6953" y="12868"/>
                  </a:lnTo>
                  <a:lnTo>
                    <a:pt x="6953" y="13193"/>
                  </a:lnTo>
                  <a:cubicBezTo>
                    <a:pt x="6953" y="13643"/>
                    <a:pt x="7094" y="14006"/>
                    <a:pt x="7266" y="14006"/>
                  </a:cubicBezTo>
                  <a:cubicBezTo>
                    <a:pt x="7438" y="14006"/>
                    <a:pt x="7579" y="13643"/>
                    <a:pt x="7579" y="13193"/>
                  </a:cubicBezTo>
                  <a:lnTo>
                    <a:pt x="7579" y="12868"/>
                  </a:lnTo>
                  <a:lnTo>
                    <a:pt x="15679" y="12868"/>
                  </a:lnTo>
                  <a:lnTo>
                    <a:pt x="15679" y="13193"/>
                  </a:lnTo>
                  <a:cubicBezTo>
                    <a:pt x="15679" y="13643"/>
                    <a:pt x="15818" y="14006"/>
                    <a:pt x="15991" y="14006"/>
                  </a:cubicBezTo>
                  <a:cubicBezTo>
                    <a:pt x="16163" y="14006"/>
                    <a:pt x="16303" y="13643"/>
                    <a:pt x="16303" y="13193"/>
                  </a:cubicBezTo>
                  <a:lnTo>
                    <a:pt x="16303" y="12868"/>
                  </a:lnTo>
                  <a:lnTo>
                    <a:pt x="17901" y="12868"/>
                  </a:lnTo>
                  <a:cubicBezTo>
                    <a:pt x="17966" y="12868"/>
                    <a:pt x="18021" y="13011"/>
                    <a:pt x="18021" y="13180"/>
                  </a:cubicBezTo>
                  <a:lnTo>
                    <a:pt x="18021" y="16287"/>
                  </a:lnTo>
                  <a:cubicBezTo>
                    <a:pt x="18021" y="16456"/>
                    <a:pt x="17966" y="16594"/>
                    <a:pt x="17901" y="16594"/>
                  </a:cubicBezTo>
                  <a:lnTo>
                    <a:pt x="17810" y="16594"/>
                  </a:lnTo>
                  <a:cubicBezTo>
                    <a:pt x="17746" y="16594"/>
                    <a:pt x="17691" y="16738"/>
                    <a:pt x="17691" y="16906"/>
                  </a:cubicBezTo>
                  <a:lnTo>
                    <a:pt x="17691" y="18717"/>
                  </a:lnTo>
                  <a:cubicBezTo>
                    <a:pt x="17691" y="18886"/>
                    <a:pt x="17746" y="19029"/>
                    <a:pt x="17810" y="19029"/>
                  </a:cubicBezTo>
                  <a:lnTo>
                    <a:pt x="18618" y="19029"/>
                  </a:lnTo>
                  <a:cubicBezTo>
                    <a:pt x="18682" y="19029"/>
                    <a:pt x="18736" y="18886"/>
                    <a:pt x="18736" y="18717"/>
                  </a:cubicBezTo>
                  <a:lnTo>
                    <a:pt x="18736" y="17649"/>
                  </a:lnTo>
                  <a:cubicBezTo>
                    <a:pt x="18736" y="17480"/>
                    <a:pt x="18790" y="17342"/>
                    <a:pt x="18855" y="17342"/>
                  </a:cubicBezTo>
                  <a:lnTo>
                    <a:pt x="19237" y="17342"/>
                  </a:lnTo>
                  <a:cubicBezTo>
                    <a:pt x="19301" y="17342"/>
                    <a:pt x="19355" y="17480"/>
                    <a:pt x="19355" y="17649"/>
                  </a:cubicBezTo>
                  <a:lnTo>
                    <a:pt x="19355" y="18717"/>
                  </a:lnTo>
                  <a:cubicBezTo>
                    <a:pt x="19355" y="18886"/>
                    <a:pt x="19409" y="19029"/>
                    <a:pt x="19474" y="19029"/>
                  </a:cubicBezTo>
                  <a:lnTo>
                    <a:pt x="20281" y="19029"/>
                  </a:lnTo>
                  <a:cubicBezTo>
                    <a:pt x="20346" y="19029"/>
                    <a:pt x="20399" y="18886"/>
                    <a:pt x="20399" y="18717"/>
                  </a:cubicBezTo>
                  <a:lnTo>
                    <a:pt x="20399" y="16906"/>
                  </a:lnTo>
                  <a:cubicBezTo>
                    <a:pt x="20399" y="16738"/>
                    <a:pt x="20346" y="16594"/>
                    <a:pt x="20281" y="16594"/>
                  </a:cubicBezTo>
                  <a:lnTo>
                    <a:pt x="20189" y="16594"/>
                  </a:lnTo>
                  <a:cubicBezTo>
                    <a:pt x="20124" y="16594"/>
                    <a:pt x="20071" y="16456"/>
                    <a:pt x="20071" y="16287"/>
                  </a:cubicBezTo>
                  <a:lnTo>
                    <a:pt x="20071" y="13180"/>
                  </a:lnTo>
                  <a:cubicBezTo>
                    <a:pt x="20071" y="13011"/>
                    <a:pt x="20124" y="12868"/>
                    <a:pt x="20189" y="12868"/>
                  </a:cubicBezTo>
                  <a:lnTo>
                    <a:pt x="21324" y="12868"/>
                  </a:lnTo>
                  <a:cubicBezTo>
                    <a:pt x="21475" y="12868"/>
                    <a:pt x="21600" y="12545"/>
                    <a:pt x="21600" y="12151"/>
                  </a:cubicBezTo>
                  <a:lnTo>
                    <a:pt x="21600" y="9453"/>
                  </a:lnTo>
                  <a:cubicBezTo>
                    <a:pt x="21589" y="9059"/>
                    <a:pt x="21465" y="8732"/>
                    <a:pt x="21314" y="8732"/>
                  </a:cubicBezTo>
                  <a:lnTo>
                    <a:pt x="16303" y="8732"/>
                  </a:lnTo>
                  <a:lnTo>
                    <a:pt x="16303" y="8411"/>
                  </a:lnTo>
                  <a:cubicBezTo>
                    <a:pt x="16303" y="7961"/>
                    <a:pt x="16163" y="7594"/>
                    <a:pt x="15991" y="7594"/>
                  </a:cubicBezTo>
                  <a:cubicBezTo>
                    <a:pt x="15818" y="7594"/>
                    <a:pt x="15679" y="7961"/>
                    <a:pt x="15679" y="8411"/>
                  </a:cubicBezTo>
                  <a:lnTo>
                    <a:pt x="15679" y="8732"/>
                  </a:lnTo>
                  <a:lnTo>
                    <a:pt x="7579" y="8732"/>
                  </a:lnTo>
                  <a:lnTo>
                    <a:pt x="7579" y="8411"/>
                  </a:lnTo>
                  <a:cubicBezTo>
                    <a:pt x="7579" y="7961"/>
                    <a:pt x="7438" y="7594"/>
                    <a:pt x="7266" y="7594"/>
                  </a:cubicBezTo>
                  <a:cubicBezTo>
                    <a:pt x="7094" y="7594"/>
                    <a:pt x="6953" y="7961"/>
                    <a:pt x="6953" y="8411"/>
                  </a:cubicBezTo>
                  <a:lnTo>
                    <a:pt x="6953" y="8732"/>
                  </a:lnTo>
                  <a:lnTo>
                    <a:pt x="6346" y="8732"/>
                  </a:lnTo>
                  <a:cubicBezTo>
                    <a:pt x="6174" y="8732"/>
                    <a:pt x="6017" y="8409"/>
                    <a:pt x="5984" y="7959"/>
                  </a:cubicBezTo>
                  <a:cubicBezTo>
                    <a:pt x="5635" y="3374"/>
                    <a:pt x="4451" y="0"/>
                    <a:pt x="3046" y="0"/>
                  </a:cubicBezTo>
                  <a:close/>
                  <a:moveTo>
                    <a:pt x="3041" y="3054"/>
                  </a:moveTo>
                  <a:cubicBezTo>
                    <a:pt x="3843" y="3054"/>
                    <a:pt x="4494" y="5062"/>
                    <a:pt x="4494" y="7537"/>
                  </a:cubicBezTo>
                  <a:cubicBezTo>
                    <a:pt x="4494" y="8521"/>
                    <a:pt x="4392" y="9438"/>
                    <a:pt x="4220" y="10169"/>
                  </a:cubicBezTo>
                  <a:cubicBezTo>
                    <a:pt x="4129" y="10549"/>
                    <a:pt x="4129" y="11054"/>
                    <a:pt x="4220" y="11448"/>
                  </a:cubicBezTo>
                  <a:cubicBezTo>
                    <a:pt x="4392" y="12194"/>
                    <a:pt x="4494" y="13092"/>
                    <a:pt x="4494" y="14076"/>
                  </a:cubicBezTo>
                  <a:cubicBezTo>
                    <a:pt x="4494" y="16551"/>
                    <a:pt x="3843" y="18563"/>
                    <a:pt x="3041" y="18563"/>
                  </a:cubicBezTo>
                  <a:cubicBezTo>
                    <a:pt x="2239" y="18563"/>
                    <a:pt x="1588" y="16551"/>
                    <a:pt x="1588" y="14076"/>
                  </a:cubicBezTo>
                  <a:cubicBezTo>
                    <a:pt x="1588" y="13092"/>
                    <a:pt x="1690" y="12179"/>
                    <a:pt x="1862" y="11448"/>
                  </a:cubicBezTo>
                  <a:cubicBezTo>
                    <a:pt x="1953" y="11054"/>
                    <a:pt x="1953" y="10563"/>
                    <a:pt x="1862" y="10169"/>
                  </a:cubicBezTo>
                  <a:cubicBezTo>
                    <a:pt x="1690" y="9424"/>
                    <a:pt x="1588" y="8521"/>
                    <a:pt x="1588" y="7537"/>
                  </a:cubicBezTo>
                  <a:cubicBezTo>
                    <a:pt x="1588" y="5062"/>
                    <a:pt x="2239" y="3054"/>
                    <a:pt x="3041" y="3054"/>
                  </a:cubicBezTo>
                  <a:close/>
                </a:path>
              </a:pathLst>
            </a:custGeom>
            <a:solidFill>
              <a:srgbClr val="61D836"/>
            </a:solidFill>
            <a:ln w="12700" cap="flat">
              <a:noFill/>
              <a:miter lim="400000"/>
            </a:ln>
            <a:effectLst/>
          </p:spPr>
          <p:txBody>
            <a:bodyPr wrap="square" lIns="25400" tIns="25400" rIns="25400" bIns="25400" numCol="1" anchor="ctr">
              <a:noAutofit/>
            </a:bodyPr>
            <a:lstStyle/>
            <a:p>
              <a:pPr defTabSz="410765">
                <a:defRPr sz="1400">
                  <a:solidFill>
                    <a:srgbClr val="FFFFFF"/>
                  </a:solidFill>
                  <a:latin typeface="Helvetica Neue Medium"/>
                  <a:ea typeface="Helvetica Neue Medium"/>
                  <a:cs typeface="Helvetica Neue Medium"/>
                  <a:sym typeface="Helvetica Neue Medium"/>
                </a:defRPr>
              </a:pPr>
              <a:endParaRPr/>
            </a:p>
          </p:txBody>
        </p:sp>
        <p:sp>
          <p:nvSpPr>
            <p:cNvPr id="416" name="CA public key"/>
            <p:cNvSpPr/>
            <p:nvPr/>
          </p:nvSpPr>
          <p:spPr>
            <a:xfrm>
              <a:off x="0" y="614448"/>
              <a:ext cx="1483708"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lvl1pPr defTabSz="410765">
                <a:defRPr sz="1600" b="1">
                  <a:latin typeface="+mj-lt"/>
                  <a:ea typeface="+mj-ea"/>
                  <a:cs typeface="+mj-cs"/>
                  <a:sym typeface="Helvetica Neue"/>
                </a:defRPr>
              </a:lvl1pPr>
            </a:lstStyle>
            <a:p>
              <a:r>
                <a:t>CA public key</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path" presetSubtype="0" accel="50000" decel="50000" fill="hold" nodeType="clickEffect">
                                  <p:stCondLst>
                                    <p:cond delay="0"/>
                                  </p:stCondLst>
                                  <p:childTnLst>
                                    <p:animMotion origin="layout" path="M 0.000000 0.000000 L 0.416145 -0.306245" pathEditMode="relative">
                                      <p:cBhvr>
                                        <p:cTn id="6" dur="1000" fill="hold"/>
                                        <p:tgtEl>
                                          <p:spTgt spid="387"/>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path" presetSubtype="0" accel="50000" decel="50000" fill="hold" nodeType="clickEffect">
                                  <p:stCondLst>
                                    <p:cond delay="0"/>
                                  </p:stCondLst>
                                  <p:childTnLst>
                                    <p:animMotion origin="layout" path="M 0.000000 0.000000 L 0.376643 -0.379906" pathEditMode="relative">
                                      <p:cBhvr>
                                        <p:cTn id="10" dur="1000" fill="hold"/>
                                        <p:tgtEl>
                                          <p:spTgt spid="399"/>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1" presetClass="path" presetSubtype="0" accel="50000" decel="50000" fill="hold" nodeType="clickEffect">
                                  <p:stCondLst>
                                    <p:cond delay="0"/>
                                  </p:stCondLst>
                                  <p:childTnLst>
                                    <p:animMotion origin="layout" path="M 0.000000 0.000000 L -0.098529 0.010216" pathEditMode="relative">
                                      <p:cBhvr>
                                        <p:cTn id="14" dur="1000" fill="hold"/>
                                        <p:tgtEl>
                                          <p:spTgt spid="405"/>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4" nodeType="clickEffect">
                                  <p:stCondLst>
                                    <p:cond delay="0"/>
                                  </p:stCondLst>
                                  <p:iterate>
                                    <p:tmAbs val="0"/>
                                  </p:iterate>
                                  <p:childTnLst>
                                    <p:set>
                                      <p:cBhvr>
                                        <p:cTn id="18" fill="hold">
                                          <p:stCondLst>
                                            <p:cond delay="0"/>
                                          </p:stCondLst>
                                        </p:cTn>
                                        <p:tgtEl>
                                          <p:spTgt spid="40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40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path" presetSubtype="0" accel="50000" decel="50000" fill="hold" nodeType="clickEffect">
                                  <p:stCondLst>
                                    <p:cond delay="0"/>
                                  </p:stCondLst>
                                  <p:childTnLst>
                                    <p:animMotion origin="layout" path="M 0.000000 0.000000 L -0.277267 0.596412" pathEditMode="relative">
                                      <p:cBhvr>
                                        <p:cTn id="26" dur="1000" fill="hold"/>
                                        <p:tgtEl>
                                          <p:spTgt spid="408"/>
                                        </p:tgtEl>
                                        <p:attrNameLst>
                                          <p:attrName>ppt_x</p:attrName>
                                          <p:attrName>ppt_y</p:attrName>
                                        </p:attrNameLst>
                                      </p:cBhvr>
                                    </p:animMotion>
                                  </p:childTnLst>
                                </p:cTn>
                              </p:par>
                            </p:childTnLst>
                          </p:cTn>
                        </p:par>
                        <p:par>
                          <p:cTn id="27" fill="hold">
                            <p:stCondLst>
                              <p:cond delay="1000"/>
                            </p:stCondLst>
                            <p:childTnLst>
                              <p:par>
                                <p:cTn id="28" presetID="1" presetClass="exit" presetSubtype="0" fill="hold" grpId="7" nodeType="afterEffect">
                                  <p:stCondLst>
                                    <p:cond delay="0"/>
                                  </p:stCondLst>
                                  <p:iterate>
                                    <p:tmAbs val="0"/>
                                  </p:iterate>
                                  <p:childTnLst>
                                    <p:set>
                                      <p:cBhvr>
                                        <p:cTn id="29" fill="hold">
                                          <p:stCondLst>
                                            <p:cond delay="0"/>
                                          </p:stCondLst>
                                        </p:cTn>
                                        <p:tgtEl>
                                          <p:spTgt spid="387"/>
                                        </p:tgtEl>
                                        <p:attrNameLst>
                                          <p:attrName>style.visibility</p:attrName>
                                        </p:attrNameLst>
                                      </p:cBhvr>
                                      <p:to>
                                        <p:strVal val="hidden"/>
                                      </p:to>
                                    </p:set>
                                  </p:childTnLst>
                                </p:cTn>
                              </p:par>
                            </p:childTnLst>
                          </p:cTn>
                        </p:par>
                        <p:par>
                          <p:cTn id="30" fill="hold">
                            <p:stCondLst>
                              <p:cond delay="1000"/>
                            </p:stCondLst>
                            <p:childTnLst>
                              <p:par>
                                <p:cTn id="31" presetID="1" presetClass="exit" presetSubtype="0" fill="hold" grpId="8" nodeType="afterEffect">
                                  <p:stCondLst>
                                    <p:cond delay="0"/>
                                  </p:stCondLst>
                                  <p:iterate>
                                    <p:tmAbs val="0"/>
                                  </p:iterate>
                                  <p:childTnLst>
                                    <p:set>
                                      <p:cBhvr>
                                        <p:cTn id="32" fill="hold">
                                          <p:stCondLst>
                                            <p:cond delay="0"/>
                                          </p:stCondLst>
                                        </p:cTn>
                                        <p:tgtEl>
                                          <p:spTgt spid="39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9" nodeType="clickEffect">
                                  <p:stCondLst>
                                    <p:cond delay="0"/>
                                  </p:stCondLst>
                                  <p:iterate>
                                    <p:tmAbs val="0"/>
                                  </p:iterate>
                                  <p:childTnLst>
                                    <p:set>
                                      <p:cBhvr>
                                        <p:cTn id="36" fill="hold"/>
                                        <p:tgtEl>
                                          <p:spTgt spid="4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path" presetSubtype="0" accel="50000" decel="50000" fill="hold" nodeType="clickEffect">
                                  <p:stCondLst>
                                    <p:cond delay="0"/>
                                  </p:stCondLst>
                                  <p:childTnLst>
                                    <p:animMotion origin="layout" path="M 0.000000 0.000000 L 0.410866 -0.016778" pathEditMode="relative">
                                      <p:cBhvr>
                                        <p:cTn id="40" dur="1000" fill="hold"/>
                                        <p:tgtEl>
                                          <p:spTgt spid="41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7" grpId="7" animBg="1" advAuto="0"/>
      <p:bldP spid="399" grpId="8" animBg="1" advAuto="0"/>
      <p:bldP spid="405" grpId="4" animBg="1" advAuto="0"/>
      <p:bldP spid="408" grpId="5" animBg="1" advAuto="0"/>
      <p:bldP spid="414" grpId="9" animBg="1" advAuto="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 name="Certificate Authorities"/>
          <p:cNvSpPr txBox="1">
            <a:spLocks noGrp="1"/>
          </p:cNvSpPr>
          <p:nvPr>
            <p:ph type="title"/>
          </p:nvPr>
        </p:nvSpPr>
        <p:spPr>
          <a:prstGeom prst="rect">
            <a:avLst/>
          </a:prstGeom>
        </p:spPr>
        <p:txBody>
          <a:bodyPr/>
          <a:lstStyle/>
          <a:p>
            <a:pPr lvl="1">
              <a:defRPr sz="4200"/>
            </a:pPr>
            <a:r>
              <a:t>Bad authentication</a:t>
            </a:r>
          </a:p>
        </p:txBody>
      </p:sp>
      <p:sp>
        <p:nvSpPr>
          <p:cNvPr id="422" name="Slide Subtitle"/>
          <p:cNvSpPr txBox="1">
            <a:spLocks noGrp="1"/>
          </p:cNvSpPr>
          <p:nvPr>
            <p:ph type="body" sz="half" idx="1"/>
          </p:nvPr>
        </p:nvSpPr>
        <p:spPr>
          <a:xfrm>
            <a:off x="335732" y="943371"/>
            <a:ext cx="11696203" cy="2186250"/>
          </a:xfrm>
          <a:prstGeom prst="rect">
            <a:avLst/>
          </a:prstGeom>
        </p:spPr>
        <p:txBody>
          <a:bodyPr/>
          <a:lstStyle/>
          <a:p>
            <a:r>
              <a:t>Certificate Authorities are Implicitly Trusted</a:t>
            </a:r>
          </a:p>
          <a:p>
            <a:pPr lvl="1"/>
            <a:r>
              <a:t>Note: We had to already know the CA's public key</a:t>
            </a:r>
          </a:p>
          <a:p>
            <a:pPr lvl="1"/>
            <a:r>
              <a:t>There are a small set of “root” CA’s (think: root DNS servers)</a:t>
            </a:r>
          </a:p>
          <a:p>
            <a:pPr lvl="1"/>
            <a:r>
              <a:t>Every computer/browser is shipped with these root CA public keys</a:t>
            </a:r>
          </a:p>
        </p:txBody>
      </p:sp>
      <p:sp>
        <p:nvSpPr>
          <p:cNvPr id="423"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32</a:t>
            </a:fld>
            <a:endParaRPr/>
          </a:p>
        </p:txBody>
      </p:sp>
      <p:pic>
        <p:nvPicPr>
          <p:cNvPr id="424" name="Image" descr="Image"/>
          <p:cNvPicPr>
            <a:picLocks noChangeAspect="1"/>
          </p:cNvPicPr>
          <p:nvPr/>
        </p:nvPicPr>
        <p:blipFill>
          <a:blip r:embed="rId3"/>
          <a:stretch>
            <a:fillRect/>
          </a:stretch>
        </p:blipFill>
        <p:spPr>
          <a:xfrm>
            <a:off x="3064351" y="2971606"/>
            <a:ext cx="6238965" cy="3967343"/>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4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4" grpId="1" animBg="1" advAuto="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 name="Certificate Authorities"/>
          <p:cNvSpPr txBox="1">
            <a:spLocks noGrp="1"/>
          </p:cNvSpPr>
          <p:nvPr>
            <p:ph type="title"/>
          </p:nvPr>
        </p:nvSpPr>
        <p:spPr>
          <a:prstGeom prst="rect">
            <a:avLst/>
          </a:prstGeom>
        </p:spPr>
        <p:txBody>
          <a:bodyPr/>
          <a:lstStyle/>
          <a:p>
            <a:r>
              <a:t>Bad authentication</a:t>
            </a:r>
          </a:p>
        </p:txBody>
      </p:sp>
      <p:sp>
        <p:nvSpPr>
          <p:cNvPr id="429" name="Nation-state-scale attackers"/>
          <p:cNvSpPr txBox="1">
            <a:spLocks noGrp="1"/>
          </p:cNvSpPr>
          <p:nvPr>
            <p:ph type="body" idx="1"/>
          </p:nvPr>
        </p:nvSpPr>
        <p:spPr>
          <a:prstGeom prst="rect">
            <a:avLst/>
          </a:prstGeom>
        </p:spPr>
        <p:txBody>
          <a:bodyPr/>
          <a:lstStyle/>
          <a:p>
            <a:r>
              <a:t>Should CA be implicitly trusted?</a:t>
            </a:r>
          </a:p>
          <a:p>
            <a:r>
              <a:t>Signatures only endorse trust if you trust the signer!</a:t>
            </a:r>
          </a:p>
          <a:p>
            <a:pPr lvl="1"/>
            <a:r>
              <a:t>What happens if a CA is compromised, </a:t>
            </a:r>
            <a:br/>
            <a:r>
              <a:t>and issues invalid certificates?</a:t>
            </a:r>
          </a:p>
          <a:p>
            <a:pPr lvl="1"/>
            <a:r>
              <a:t>Not good times</a:t>
            </a:r>
          </a:p>
        </p:txBody>
      </p:sp>
      <p:sp>
        <p:nvSpPr>
          <p:cNvPr id="430"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33</a:t>
            </a:fld>
            <a:endParaRPr/>
          </a:p>
        </p:txBody>
      </p:sp>
      <p:pic>
        <p:nvPicPr>
          <p:cNvPr id="431" name="Image" descr="Image"/>
          <p:cNvPicPr>
            <a:picLocks noChangeAspect="1"/>
          </p:cNvPicPr>
          <p:nvPr/>
        </p:nvPicPr>
        <p:blipFill>
          <a:blip r:embed="rId3"/>
          <a:stretch>
            <a:fillRect/>
          </a:stretch>
        </p:blipFill>
        <p:spPr>
          <a:xfrm>
            <a:off x="6607276" y="1761927"/>
            <a:ext cx="5459447" cy="4967518"/>
          </a:xfrm>
          <a:prstGeom prst="rect">
            <a:avLst/>
          </a:prstGeom>
          <a:ln w="12700">
            <a:miter lim="400000"/>
          </a:ln>
        </p:spPr>
      </p:pic>
      <p:pic>
        <p:nvPicPr>
          <p:cNvPr id="432" name="Image" descr="Image"/>
          <p:cNvPicPr>
            <a:picLocks noChangeAspect="1"/>
          </p:cNvPicPr>
          <p:nvPr/>
        </p:nvPicPr>
        <p:blipFill>
          <a:blip r:embed="rId4"/>
          <a:stretch>
            <a:fillRect/>
          </a:stretch>
        </p:blipFill>
        <p:spPr>
          <a:xfrm>
            <a:off x="145605" y="3890547"/>
            <a:ext cx="6487724" cy="2238386"/>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4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4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 grpId="1" animBg="1" advAuto="0"/>
      <p:bldP spid="432" grpId="2" animBg="1" advAuto="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 name="Title 1"/>
          <p:cNvSpPr txBox="1">
            <a:spLocks noGrp="1"/>
          </p:cNvSpPr>
          <p:nvPr>
            <p:ph type="title"/>
          </p:nvPr>
        </p:nvSpPr>
        <p:spPr>
          <a:prstGeom prst="rect">
            <a:avLst/>
          </a:prstGeom>
        </p:spPr>
        <p:txBody>
          <a:bodyPr/>
          <a:lstStyle/>
          <a:p>
            <a:r>
              <a:t>Bad authentication</a:t>
            </a:r>
          </a:p>
        </p:txBody>
      </p:sp>
      <p:sp>
        <p:nvSpPr>
          <p:cNvPr id="437" name="Text Placeholder 2"/>
          <p:cNvSpPr txBox="1">
            <a:spLocks noGrp="1"/>
          </p:cNvSpPr>
          <p:nvPr>
            <p:ph type="body" sz="quarter" idx="1"/>
          </p:nvPr>
        </p:nvSpPr>
        <p:spPr>
          <a:xfrm>
            <a:off x="323032" y="943371"/>
            <a:ext cx="11696203" cy="860346"/>
          </a:xfrm>
          <a:prstGeom prst="rect">
            <a:avLst/>
          </a:prstGeom>
        </p:spPr>
        <p:txBody>
          <a:bodyPr/>
          <a:lstStyle/>
          <a:p>
            <a:r>
              <a:t>You can do this for your website for free with letsencrypt.com</a:t>
            </a:r>
          </a:p>
        </p:txBody>
      </p:sp>
      <p:sp>
        <p:nvSpPr>
          <p:cNvPr id="438"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34</a:t>
            </a:fld>
            <a:endParaRPr/>
          </a:p>
        </p:txBody>
      </p:sp>
      <p:pic>
        <p:nvPicPr>
          <p:cNvPr id="439" name="Picture 9" descr="Picture 9"/>
          <p:cNvPicPr>
            <a:picLocks noChangeAspect="1"/>
          </p:cNvPicPr>
          <p:nvPr/>
        </p:nvPicPr>
        <p:blipFill>
          <a:blip r:embed="rId2"/>
          <a:stretch>
            <a:fillRect/>
          </a:stretch>
        </p:blipFill>
        <p:spPr>
          <a:xfrm>
            <a:off x="842644" y="1574800"/>
            <a:ext cx="10656977" cy="4522224"/>
          </a:xfrm>
          <a:prstGeom prst="rect">
            <a:avLst/>
          </a:prstGeom>
          <a:ln w="12700">
            <a:miter lim="400000"/>
          </a:ln>
        </p:spPr>
      </p:pic>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Dependencies and Development Environment"/>
          <p:cNvSpPr txBox="1">
            <a:spLocks noGrp="1"/>
          </p:cNvSpPr>
          <p:nvPr>
            <p:ph type="title"/>
          </p:nvPr>
        </p:nvSpPr>
        <p:spPr>
          <a:prstGeom prst="rect">
            <a:avLst/>
          </a:prstGeom>
        </p:spPr>
        <p:txBody>
          <a:bodyPr/>
          <a:lstStyle/>
          <a:p>
            <a:r>
              <a:t>Malicious software</a:t>
            </a:r>
          </a:p>
        </p:txBody>
      </p:sp>
      <p:sp>
        <p:nvSpPr>
          <p:cNvPr id="442" name="Do we trust our own code? Third-party code provides an attack vector"/>
          <p:cNvSpPr txBox="1">
            <a:spLocks noGrp="1"/>
          </p:cNvSpPr>
          <p:nvPr>
            <p:ph type="body" idx="1"/>
          </p:nvPr>
        </p:nvSpPr>
        <p:spPr>
          <a:prstGeom prst="rect">
            <a:avLst/>
          </a:prstGeom>
        </p:spPr>
        <p:txBody>
          <a:bodyPr/>
          <a:lstStyle/>
          <a:p>
            <a:r>
              <a:t>Do we trust our own code? Third-party code provides an attack vector</a:t>
            </a:r>
          </a:p>
        </p:txBody>
      </p:sp>
      <p:sp>
        <p:nvSpPr>
          <p:cNvPr id="443"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35</a:t>
            </a:fld>
            <a:endParaRPr/>
          </a:p>
        </p:txBody>
      </p:sp>
      <p:pic>
        <p:nvPicPr>
          <p:cNvPr id="444" name="Image" descr="Image"/>
          <p:cNvPicPr>
            <a:picLocks noChangeAspect="1"/>
          </p:cNvPicPr>
          <p:nvPr/>
        </p:nvPicPr>
        <p:blipFill>
          <a:blip r:embed="rId3"/>
          <a:stretch>
            <a:fillRect/>
          </a:stretch>
        </p:blipFill>
        <p:spPr>
          <a:xfrm>
            <a:off x="183461" y="1589546"/>
            <a:ext cx="4933167" cy="6549727"/>
          </a:xfrm>
          <a:prstGeom prst="rect">
            <a:avLst/>
          </a:prstGeom>
          <a:ln w="12700">
            <a:miter lim="400000"/>
          </a:ln>
        </p:spPr>
      </p:pic>
      <p:pic>
        <p:nvPicPr>
          <p:cNvPr id="445" name="Image" descr="Image"/>
          <p:cNvPicPr>
            <a:picLocks noChangeAspect="1"/>
          </p:cNvPicPr>
          <p:nvPr/>
        </p:nvPicPr>
        <p:blipFill>
          <a:blip r:embed="rId4"/>
          <a:stretch>
            <a:fillRect/>
          </a:stretch>
        </p:blipFill>
        <p:spPr>
          <a:xfrm>
            <a:off x="6648231" y="1457637"/>
            <a:ext cx="4933167" cy="7473186"/>
          </a:xfrm>
          <a:prstGeom prst="rect">
            <a:avLst/>
          </a:prstGeom>
          <a:ln w="12700">
            <a:miter lim="400000"/>
          </a:ln>
        </p:spPr>
      </p:pic>
      <p:sp>
        <p:nvSpPr>
          <p:cNvPr id="446" name="https://eslint.org/blog/2018/07/postmortem-for-malicious-package-publishes"/>
          <p:cNvSpPr txBox="1"/>
          <p:nvPr/>
        </p:nvSpPr>
        <p:spPr>
          <a:xfrm>
            <a:off x="183461" y="6622479"/>
            <a:ext cx="4933167" cy="248306"/>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lvl1pPr>
              <a:defRPr>
                <a:hlinkClick r:id="rId5"/>
              </a:defRPr>
            </a:lvl1pPr>
          </a:lstStyle>
          <a:p>
            <a:r>
              <a:rPr>
                <a:hlinkClick r:id="rId5"/>
              </a:rPr>
              <a:t>https://eslint.org/blog/2018/07/postmortem-for-malicious-package-publishes</a:t>
            </a:r>
          </a:p>
        </p:txBody>
      </p:sp>
      <p:sp>
        <p:nvSpPr>
          <p:cNvPr id="447" name="https://www.theverge.com/2021/1/26/22248631/solarwinds-hack-cybersecurity-us-menn-decoder-podcast"/>
          <p:cNvSpPr txBox="1"/>
          <p:nvPr/>
        </p:nvSpPr>
        <p:spPr>
          <a:xfrm>
            <a:off x="5221706" y="6622479"/>
            <a:ext cx="6954296" cy="248306"/>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p>
            <a:r>
              <a:rPr>
                <a:hlinkClick r:id="rId6"/>
              </a:rPr>
              <a:t>https://www.theverge.com/2021/1/26/22248631/solarwinds-hack-cybersecurity-us-menn-decoder-podcast</a:t>
            </a:r>
            <a:r>
              <a:t> </a:t>
            </a: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 name="Title 1"/>
          <p:cNvSpPr txBox="1">
            <a:spLocks noGrp="1"/>
          </p:cNvSpPr>
          <p:nvPr>
            <p:ph type="title"/>
          </p:nvPr>
        </p:nvSpPr>
        <p:spPr>
          <a:prstGeom prst="rect">
            <a:avLst/>
          </a:prstGeom>
        </p:spPr>
        <p:txBody>
          <a:bodyPr/>
          <a:lstStyle>
            <a:lvl1pPr>
              <a:defRPr sz="3800"/>
            </a:lvl1pPr>
          </a:lstStyle>
          <a:p>
            <a:r>
              <a:t>Malicious software</a:t>
            </a:r>
          </a:p>
        </p:txBody>
      </p:sp>
      <p:sp>
        <p:nvSpPr>
          <p:cNvPr id="452" name="Text Placeholder 3"/>
          <p:cNvSpPr txBox="1">
            <a:spLocks noGrp="1"/>
          </p:cNvSpPr>
          <p:nvPr>
            <p:ph type="body" sz="quarter" idx="1"/>
          </p:nvPr>
        </p:nvSpPr>
        <p:spPr>
          <a:xfrm>
            <a:off x="335732" y="943371"/>
            <a:ext cx="11696203" cy="605339"/>
          </a:xfrm>
          <a:prstGeom prst="rect">
            <a:avLst/>
          </a:prstGeom>
        </p:spPr>
        <p:txBody>
          <a:bodyPr/>
          <a:lstStyle/>
          <a:p>
            <a:r>
              <a:t>The software supply chain has many points of weakness</a:t>
            </a:r>
          </a:p>
        </p:txBody>
      </p:sp>
      <p:sp>
        <p:nvSpPr>
          <p:cNvPr id="453"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36</a:t>
            </a:fld>
            <a:endParaRPr/>
          </a:p>
        </p:txBody>
      </p:sp>
      <p:pic>
        <p:nvPicPr>
          <p:cNvPr id="454" name="Image" descr="Image"/>
          <p:cNvPicPr>
            <a:picLocks noChangeAspect="1"/>
          </p:cNvPicPr>
          <p:nvPr/>
        </p:nvPicPr>
        <p:blipFill>
          <a:blip r:embed="rId3"/>
          <a:stretch>
            <a:fillRect/>
          </a:stretch>
        </p:blipFill>
        <p:spPr>
          <a:xfrm>
            <a:off x="587265" y="1969490"/>
            <a:ext cx="11017470" cy="3270931"/>
          </a:xfrm>
          <a:prstGeom prst="rect">
            <a:avLst/>
          </a:prstGeom>
          <a:ln w="12700">
            <a:miter lim="400000"/>
          </a:ln>
        </p:spPr>
      </p:pic>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 name="Title 1"/>
          <p:cNvSpPr txBox="1">
            <a:spLocks noGrp="1"/>
          </p:cNvSpPr>
          <p:nvPr>
            <p:ph type="title"/>
          </p:nvPr>
        </p:nvSpPr>
        <p:spPr>
          <a:prstGeom prst="rect">
            <a:avLst/>
          </a:prstGeom>
        </p:spPr>
        <p:txBody>
          <a:bodyPr/>
          <a:lstStyle/>
          <a:p>
            <a:r>
              <a:t>Malicious software</a:t>
            </a:r>
          </a:p>
        </p:txBody>
      </p:sp>
      <p:sp>
        <p:nvSpPr>
          <p:cNvPr id="459" name="Text Placeholder 2"/>
          <p:cNvSpPr txBox="1">
            <a:spLocks noGrp="1"/>
          </p:cNvSpPr>
          <p:nvPr>
            <p:ph type="body" idx="1"/>
          </p:nvPr>
        </p:nvSpPr>
        <p:spPr>
          <a:prstGeom prst="rect">
            <a:avLst/>
          </a:prstGeom>
        </p:spPr>
        <p:txBody>
          <a:bodyPr/>
          <a:lstStyle/>
          <a:p>
            <a:r>
              <a:t>Common vulnerabilities in top 1% of npm packages from a 2021 Microsoft Study</a:t>
            </a:r>
          </a:p>
          <a:p>
            <a:pPr lvl="1"/>
            <a:r>
              <a:t>Package inactive or deprecated, yet still in use</a:t>
            </a:r>
          </a:p>
          <a:p>
            <a:pPr lvl="1"/>
            <a:r>
              <a:t>No active maintainers</a:t>
            </a:r>
          </a:p>
          <a:p>
            <a:pPr lvl="1"/>
            <a:r>
              <a:t>At least one maintainer with an inactive (purchasable) email domain</a:t>
            </a:r>
          </a:p>
          <a:p>
            <a:pPr lvl="1"/>
            <a:r>
              <a:t>Too many contributors to make effective code control</a:t>
            </a:r>
          </a:p>
          <a:p>
            <a:pPr lvl="1"/>
            <a:r>
              <a:t>Maintainers are maintaining too many packages</a:t>
            </a:r>
          </a:p>
          <a:p>
            <a:pPr lvl="1"/>
            <a:r>
              <a:t>Many statistics/combinations: see the paper for details.</a:t>
            </a:r>
          </a:p>
        </p:txBody>
      </p:sp>
      <p:sp>
        <p:nvSpPr>
          <p:cNvPr id="460"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37</a:t>
            </a:fld>
            <a:endParaRPr/>
          </a:p>
        </p:txBody>
      </p:sp>
      <p:sp>
        <p:nvSpPr>
          <p:cNvPr id="461" name="TextBox 5"/>
          <p:cNvSpPr txBox="1"/>
          <p:nvPr/>
        </p:nvSpPr>
        <p:spPr>
          <a:xfrm>
            <a:off x="112194" y="6245356"/>
            <a:ext cx="11696203" cy="2779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p>
            <a:pPr>
              <a:defRPr sz="1500"/>
            </a:pPr>
            <a:r>
              <a:t>“What are Weak Links in the npm Supply Chain?” By: Zahan, Zimmermann, Godefroid, Murphy, Maddila, Williams </a:t>
            </a:r>
            <a:r>
              <a:rPr>
                <a:hlinkClick r:id="rId3"/>
              </a:rPr>
              <a:t>https://arxiv.org/abs/2112.10165</a:t>
            </a:r>
            <a:r>
              <a:t> </a:t>
            </a: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 name="Title 1"/>
          <p:cNvSpPr txBox="1">
            <a:spLocks noGrp="1"/>
          </p:cNvSpPr>
          <p:nvPr>
            <p:ph type="title"/>
          </p:nvPr>
        </p:nvSpPr>
        <p:spPr>
          <a:prstGeom prst="rect">
            <a:avLst/>
          </a:prstGeom>
        </p:spPr>
        <p:txBody>
          <a:bodyPr/>
          <a:lstStyle/>
          <a:p>
            <a:r>
              <a:t>Malicious software</a:t>
            </a:r>
          </a:p>
        </p:txBody>
      </p:sp>
      <p:sp>
        <p:nvSpPr>
          <p:cNvPr id="466" name="Text Placeholder 2"/>
          <p:cNvSpPr txBox="1">
            <a:spLocks noGrp="1"/>
          </p:cNvSpPr>
          <p:nvPr>
            <p:ph type="body" sz="quarter" idx="1"/>
          </p:nvPr>
        </p:nvSpPr>
        <p:spPr>
          <a:xfrm>
            <a:off x="335732" y="943371"/>
            <a:ext cx="11696203" cy="579394"/>
          </a:xfrm>
          <a:prstGeom prst="rect">
            <a:avLst/>
          </a:prstGeom>
        </p:spPr>
        <p:txBody>
          <a:bodyPr/>
          <a:lstStyle/>
          <a:p>
            <a:r>
              <a:t>A possible attack… </a:t>
            </a:r>
          </a:p>
        </p:txBody>
      </p:sp>
      <p:sp>
        <p:nvSpPr>
          <p:cNvPr id="467"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38</a:t>
            </a:fld>
            <a:endParaRPr/>
          </a:p>
        </p:txBody>
      </p:sp>
      <p:sp>
        <p:nvSpPr>
          <p:cNvPr id="468" name="TextBox 5"/>
          <p:cNvSpPr txBox="1"/>
          <p:nvPr/>
        </p:nvSpPr>
        <p:spPr>
          <a:xfrm>
            <a:off x="112194" y="6245356"/>
            <a:ext cx="11696203" cy="2779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p>
            <a:pPr>
              <a:defRPr sz="1500"/>
            </a:pPr>
            <a:r>
              <a:t>“What are Weak Links in the npm Supply Chain?” By: Zahan, Zimmermann, Godefroid, Murphy, Maddila, Williams </a:t>
            </a:r>
            <a:r>
              <a:rPr>
                <a:hlinkClick r:id="rId3"/>
              </a:rPr>
              <a:t>https://arxiv.org/abs/2112.10165</a:t>
            </a:r>
            <a:r>
              <a:t> </a:t>
            </a:r>
          </a:p>
        </p:txBody>
      </p:sp>
      <p:pic>
        <p:nvPicPr>
          <p:cNvPr id="469" name="Image" descr="Image"/>
          <p:cNvPicPr>
            <a:picLocks noChangeAspect="1"/>
          </p:cNvPicPr>
          <p:nvPr/>
        </p:nvPicPr>
        <p:blipFill>
          <a:blip r:embed="rId4"/>
          <a:stretch>
            <a:fillRect/>
          </a:stretch>
        </p:blipFill>
        <p:spPr>
          <a:xfrm>
            <a:off x="-301044" y="1889713"/>
            <a:ext cx="12637847" cy="3117111"/>
          </a:xfrm>
          <a:prstGeom prst="rect">
            <a:avLst/>
          </a:prstGeom>
          <a:ln w="12700">
            <a:miter lim="400000"/>
          </a:ln>
        </p:spPr>
      </p:pic>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 name="Title 1"/>
          <p:cNvSpPr txBox="1">
            <a:spLocks noGrp="1"/>
          </p:cNvSpPr>
          <p:nvPr>
            <p:ph type="title"/>
          </p:nvPr>
        </p:nvSpPr>
        <p:spPr>
          <a:prstGeom prst="rect">
            <a:avLst/>
          </a:prstGeom>
        </p:spPr>
        <p:txBody>
          <a:bodyPr/>
          <a:lstStyle/>
          <a:p>
            <a:r>
              <a:t>Malicious software</a:t>
            </a:r>
          </a:p>
        </p:txBody>
      </p:sp>
      <p:sp>
        <p:nvSpPr>
          <p:cNvPr id="474" name="Text Placeholder 5"/>
          <p:cNvSpPr txBox="1">
            <a:spLocks noGrp="1"/>
          </p:cNvSpPr>
          <p:nvPr>
            <p:ph type="body" idx="1"/>
          </p:nvPr>
        </p:nvSpPr>
        <p:spPr>
          <a:prstGeom prst="rect">
            <a:avLst/>
          </a:prstGeom>
        </p:spPr>
        <p:txBody>
          <a:bodyPr/>
          <a:lstStyle/>
          <a:p>
            <a:pPr defTabSz="822959">
              <a:spcBef>
                <a:spcPts val="900"/>
              </a:spcBef>
              <a:defRPr sz="2250" b="1" i="1"/>
            </a:pPr>
            <a:r>
              <a:t>How can we mitigate threats from the software supply chain?</a:t>
            </a:r>
          </a:p>
          <a:p>
            <a:pPr defTabSz="822959">
              <a:spcBef>
                <a:spcPts val="900"/>
              </a:spcBef>
              <a:defRPr sz="2250"/>
            </a:pPr>
            <a:r>
              <a:t>Process-based solutions for process-based problems</a:t>
            </a:r>
          </a:p>
          <a:p>
            <a:pPr marL="525779" lvl="1" indent="-274319" defTabSz="822959">
              <a:spcBef>
                <a:spcPts val="900"/>
              </a:spcBef>
              <a:defRPr sz="2250"/>
            </a:pPr>
            <a:r>
              <a:t>External dependencies</a:t>
            </a:r>
          </a:p>
          <a:p>
            <a:pPr marL="1089660" lvl="2" indent="-266700" defTabSz="822959">
              <a:spcBef>
                <a:spcPts val="900"/>
              </a:spcBef>
              <a:defRPr sz="2250"/>
            </a:pPr>
            <a:r>
              <a:t>Audit all dependencies and their updates before applying them</a:t>
            </a:r>
          </a:p>
          <a:p>
            <a:pPr marL="525779" lvl="1" indent="-274319" defTabSz="822959">
              <a:spcBef>
                <a:spcPts val="900"/>
              </a:spcBef>
              <a:defRPr sz="2250"/>
            </a:pPr>
            <a:r>
              <a:t>In-house code</a:t>
            </a:r>
          </a:p>
          <a:p>
            <a:pPr marL="1089660" lvl="2" indent="-266700" defTabSz="822959">
              <a:spcBef>
                <a:spcPts val="900"/>
              </a:spcBef>
              <a:defRPr sz="2250"/>
            </a:pPr>
            <a:r>
              <a:t>Require devs to sign code at commit; 2FA for signing keys, rotate keys regularly</a:t>
            </a:r>
          </a:p>
          <a:p>
            <a:pPr marL="525779" lvl="1" indent="-274319" defTabSz="822959">
              <a:spcBef>
                <a:spcPts val="900"/>
              </a:spcBef>
              <a:defRPr sz="2250"/>
            </a:pPr>
            <a:r>
              <a:t>Build process</a:t>
            </a:r>
          </a:p>
          <a:p>
            <a:pPr marL="1089660" lvl="2" indent="-266700" defTabSz="822959">
              <a:spcBef>
                <a:spcPts val="900"/>
              </a:spcBef>
              <a:defRPr sz="2250"/>
            </a:pPr>
            <a:r>
              <a:t>Audit build software, use trusted compilers and build chains</a:t>
            </a:r>
          </a:p>
          <a:p>
            <a:pPr marL="525779" lvl="1" indent="-274319" defTabSz="822959">
              <a:spcBef>
                <a:spcPts val="900"/>
              </a:spcBef>
              <a:defRPr sz="2250"/>
            </a:pPr>
            <a:r>
              <a:t>Distribution process</a:t>
            </a:r>
          </a:p>
          <a:p>
            <a:pPr marL="1089660" lvl="2" indent="-266700" defTabSz="822959">
              <a:spcBef>
                <a:spcPts val="900"/>
              </a:spcBef>
              <a:defRPr sz="2250"/>
            </a:pPr>
            <a:r>
              <a:t>Sign all packages, protect signing keys</a:t>
            </a:r>
          </a:p>
          <a:p>
            <a:pPr marL="525779" lvl="1" indent="-274319" defTabSz="822959">
              <a:spcBef>
                <a:spcPts val="900"/>
              </a:spcBef>
              <a:defRPr sz="2250"/>
            </a:pPr>
            <a:r>
              <a:t>Operating environment</a:t>
            </a:r>
          </a:p>
          <a:p>
            <a:pPr marL="1089660" lvl="2" indent="-266700" defTabSz="822959">
              <a:spcBef>
                <a:spcPts val="900"/>
              </a:spcBef>
              <a:defRPr sz="2250"/>
            </a:pPr>
            <a:r>
              <a:t>Isolate applications in containers or VMs</a:t>
            </a:r>
          </a:p>
        </p:txBody>
      </p:sp>
      <p:sp>
        <p:nvSpPr>
          <p:cNvPr id="475"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39</a:t>
            </a:fld>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Security: Managing Risk"/>
          <p:cNvSpPr txBox="1">
            <a:spLocks noGrp="1"/>
          </p:cNvSpPr>
          <p:nvPr>
            <p:ph type="title"/>
          </p:nvPr>
        </p:nvSpPr>
        <p:spPr>
          <a:prstGeom prst="rect">
            <a:avLst/>
          </a:prstGeom>
        </p:spPr>
        <p:txBody>
          <a:bodyPr/>
          <a:lstStyle/>
          <a:p>
            <a:r>
              <a:t>Vocabulary</a:t>
            </a:r>
          </a:p>
        </p:txBody>
      </p:sp>
      <p:sp>
        <p:nvSpPr>
          <p:cNvPr id="74" name="Slide Subtitle"/>
          <p:cNvSpPr txBox="1">
            <a:spLocks noGrp="1"/>
          </p:cNvSpPr>
          <p:nvPr>
            <p:ph type="body" idx="1"/>
          </p:nvPr>
        </p:nvSpPr>
        <p:spPr>
          <a:prstGeom prst="rect">
            <a:avLst/>
          </a:prstGeom>
        </p:spPr>
        <p:txBody>
          <a:bodyPr/>
          <a:lstStyle/>
          <a:p>
            <a:r>
              <a:rPr>
                <a:latin typeface="Helvetica Neue Medium"/>
                <a:ea typeface="Helvetica Neue Medium"/>
                <a:cs typeface="Helvetica Neue Medium"/>
                <a:sym typeface="Helvetica Neue Medium"/>
              </a:rPr>
              <a:t>Threat</a:t>
            </a:r>
            <a:r>
              <a:t>: potential event that could compromise a security requirement</a:t>
            </a:r>
          </a:p>
          <a:p>
            <a:r>
              <a:rPr>
                <a:latin typeface="Helvetica Neue Medium"/>
                <a:ea typeface="Helvetica Neue Medium"/>
                <a:cs typeface="Helvetica Neue Medium"/>
                <a:sym typeface="Helvetica Neue Medium"/>
              </a:rPr>
              <a:t>Security architecture</a:t>
            </a:r>
            <a:r>
              <a:t>: mechanisms and policies we build in to mitigate threats</a:t>
            </a:r>
          </a:p>
          <a:p>
            <a:r>
              <a:rPr>
                <a:latin typeface="Helvetica Neue Medium"/>
                <a:ea typeface="Helvetica Neue Medium"/>
                <a:cs typeface="Helvetica Neue Medium"/>
                <a:sym typeface="Helvetica Neue Medium"/>
              </a:rPr>
              <a:t>Vulnerability</a:t>
            </a:r>
            <a:r>
              <a:t>: flaw in a system that could be exploited by an adversary</a:t>
            </a:r>
          </a:p>
          <a:p>
            <a:r>
              <a:rPr>
                <a:latin typeface="Helvetica Neue Medium"/>
                <a:ea typeface="Helvetica Neue Medium"/>
                <a:cs typeface="Helvetica Neue Medium"/>
                <a:sym typeface="Helvetica Neue Medium"/>
              </a:rPr>
              <a:t>Exploit</a:t>
            </a:r>
            <a:r>
              <a:t>: use of a vulnerability to mount an attack</a:t>
            </a:r>
          </a:p>
        </p:txBody>
      </p:sp>
      <p:sp>
        <p:nvSpPr>
          <p:cNvPr id="75" name="Slide Number"/>
          <p:cNvSpPr txBox="1">
            <a:spLocks noGrp="1"/>
          </p:cNvSpPr>
          <p:nvPr>
            <p:ph type="sldNum" sz="quarter" idx="2"/>
          </p:nvPr>
        </p:nvSpPr>
        <p:spPr>
          <a:xfrm>
            <a:off x="11172418" y="6414760"/>
            <a:ext cx="181382"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a:t>
            </a:fld>
            <a:endParaRP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 name="Security: Managing Risk"/>
          <p:cNvSpPr txBox="1">
            <a:spLocks noGrp="1"/>
          </p:cNvSpPr>
          <p:nvPr>
            <p:ph type="title"/>
          </p:nvPr>
        </p:nvSpPr>
        <p:spPr>
          <a:prstGeom prst="rect">
            <a:avLst/>
          </a:prstGeom>
        </p:spPr>
        <p:txBody>
          <a:bodyPr/>
          <a:lstStyle/>
          <a:p>
            <a:r>
              <a:t>Building a security architecture</a:t>
            </a:r>
          </a:p>
        </p:txBody>
      </p:sp>
      <p:sp>
        <p:nvSpPr>
          <p:cNvPr id="480" name="Slide Subtitle"/>
          <p:cNvSpPr txBox="1">
            <a:spLocks noGrp="1"/>
          </p:cNvSpPr>
          <p:nvPr>
            <p:ph type="body" idx="1"/>
          </p:nvPr>
        </p:nvSpPr>
        <p:spPr>
          <a:prstGeom prst="rect">
            <a:avLst/>
          </a:prstGeom>
        </p:spPr>
        <p:txBody>
          <a:bodyPr/>
          <a:lstStyle/>
          <a:p>
            <a:pPr marL="438912" indent="-438912" defTabSz="1755603">
              <a:spcBef>
                <a:spcPts val="3200"/>
              </a:spcBef>
              <a:buSzPct val="123000"/>
              <a:buChar char="•"/>
              <a:defRPr sz="3384">
                <a:solidFill>
                  <a:srgbClr val="5E5E5E"/>
                </a:solidFill>
              </a:defRPr>
            </a:pPr>
            <a:r>
              <a:t>Security architecture is a set of mechanisms and policies that we build into our system to mitigate risks from threats</a:t>
            </a:r>
          </a:p>
          <a:p>
            <a:pPr marL="438912" indent="-438912" defTabSz="1755603">
              <a:spcBef>
                <a:spcPts val="3200"/>
              </a:spcBef>
              <a:buSzPct val="123000"/>
              <a:buChar char="•"/>
              <a:defRPr sz="3384">
                <a:solidFill>
                  <a:schemeClr val="accent3">
                    <a:lumOff val="10616"/>
                  </a:schemeClr>
                </a:solidFill>
              </a:defRPr>
            </a:pPr>
            <a:r>
              <a:t>Vulnerability: a characteristic or flaw in system design or implementation, or in the security procedures, that, if exploited, could result in a security compromise</a:t>
            </a:r>
          </a:p>
          <a:p>
            <a:pPr marL="438912" indent="-438912" defTabSz="1755603">
              <a:spcBef>
                <a:spcPts val="3200"/>
              </a:spcBef>
              <a:buSzPct val="123000"/>
              <a:buChar char="•"/>
              <a:defRPr sz="3384">
                <a:solidFill>
                  <a:schemeClr val="accent3">
                    <a:lumOff val="10616"/>
                  </a:schemeClr>
                </a:solidFill>
              </a:defRPr>
            </a:pPr>
            <a:r>
              <a:t>Threat: potential event that could compromise a security requirement</a:t>
            </a:r>
          </a:p>
          <a:p>
            <a:pPr marL="438912" indent="-438912" defTabSz="1755603">
              <a:spcBef>
                <a:spcPts val="3200"/>
              </a:spcBef>
              <a:buSzPct val="123000"/>
              <a:buChar char="•"/>
              <a:defRPr sz="3384">
                <a:solidFill>
                  <a:schemeClr val="accent3">
                    <a:lumOff val="10616"/>
                  </a:schemeClr>
                </a:solidFill>
              </a:defRPr>
            </a:pPr>
            <a:r>
              <a:t>Attack: realization of a threat</a:t>
            </a:r>
          </a:p>
        </p:txBody>
      </p:sp>
      <p:sp>
        <p:nvSpPr>
          <p:cNvPr id="481"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40</a:t>
            </a:fld>
            <a:endParaRPr/>
          </a:p>
        </p:txBody>
      </p:sp>
      <p:sp>
        <p:nvSpPr>
          <p:cNvPr id="482" name="TextBox 1"/>
          <p:cNvSpPr txBox="1"/>
          <p:nvPr/>
        </p:nvSpPr>
        <p:spPr>
          <a:xfrm>
            <a:off x="5058844" y="4183477"/>
            <a:ext cx="7587575" cy="1934465"/>
          </a:xfrm>
          <a:prstGeom prst="rect">
            <a:avLst/>
          </a:prstGeom>
          <a:solidFill>
            <a:srgbClr val="A0E886"/>
          </a:solidFill>
          <a:ln w="25400">
            <a:solidFill>
              <a:srgbClr val="0076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2438337">
              <a:defRPr sz="6000">
                <a:solidFill>
                  <a:srgbClr val="5E5E5E"/>
                </a:solidFill>
                <a:latin typeface="+mj-lt"/>
                <a:ea typeface="+mj-ea"/>
                <a:cs typeface="+mj-cs"/>
                <a:sym typeface="Helvetica Neue"/>
              </a:defRPr>
            </a:lvl1pPr>
          </a:lstStyle>
          <a:p>
            <a:r>
              <a:t>It’s a management problem!!</a:t>
            </a:r>
          </a:p>
        </p:txBody>
      </p:sp>
      <p:sp>
        <p:nvSpPr>
          <p:cNvPr id="483" name="Arrow: Up 2"/>
          <p:cNvSpPr/>
          <p:nvPr/>
        </p:nvSpPr>
        <p:spPr>
          <a:xfrm>
            <a:off x="8585200" y="1854200"/>
            <a:ext cx="762000" cy="2321885"/>
          </a:xfrm>
          <a:custGeom>
            <a:avLst/>
            <a:gdLst/>
            <a:ahLst/>
            <a:cxnLst>
              <a:cxn ang="0">
                <a:pos x="wd2" y="hd2"/>
              </a:cxn>
              <a:cxn ang="5400000">
                <a:pos x="wd2" y="hd2"/>
              </a:cxn>
              <a:cxn ang="10800000">
                <a:pos x="wd2" y="hd2"/>
              </a:cxn>
              <a:cxn ang="16200000">
                <a:pos x="wd2" y="hd2"/>
              </a:cxn>
            </a:cxnLst>
            <a:rect l="0" t="0" r="r" b="b"/>
            <a:pathLst>
              <a:path w="21600" h="21600" extrusionOk="0">
                <a:moveTo>
                  <a:pt x="0" y="3544"/>
                </a:moveTo>
                <a:lnTo>
                  <a:pt x="10800" y="0"/>
                </a:lnTo>
                <a:lnTo>
                  <a:pt x="21600" y="3544"/>
                </a:lnTo>
                <a:lnTo>
                  <a:pt x="16200" y="3544"/>
                </a:lnTo>
                <a:lnTo>
                  <a:pt x="16200" y="21600"/>
                </a:lnTo>
                <a:lnTo>
                  <a:pt x="5400" y="21600"/>
                </a:lnTo>
                <a:lnTo>
                  <a:pt x="5400" y="3544"/>
                </a:lnTo>
                <a:close/>
              </a:path>
            </a:pathLst>
          </a:custGeom>
          <a:solidFill>
            <a:srgbClr val="A0E886"/>
          </a:solidFill>
          <a:ln w="12700">
            <a:solidFill>
              <a:srgbClr val="5E5E5E"/>
            </a:solidFill>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4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2" grpId="1" animBg="1" advAuto="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 name="Costs &amp; Benefits"/>
          <p:cNvSpPr txBox="1">
            <a:spLocks noGrp="1"/>
          </p:cNvSpPr>
          <p:nvPr>
            <p:ph type="title"/>
          </p:nvPr>
        </p:nvSpPr>
        <p:spPr>
          <a:prstGeom prst="rect">
            <a:avLst/>
          </a:prstGeom>
        </p:spPr>
        <p:txBody>
          <a:bodyPr/>
          <a:lstStyle/>
          <a:p>
            <a:r>
              <a:t>Which to protect against, at what cost?</a:t>
            </a:r>
          </a:p>
        </p:txBody>
      </p:sp>
      <p:sp>
        <p:nvSpPr>
          <p:cNvPr id="488" name="We can ensure our code is not tampered with by running all of it on our own machines (remove logic from frontend)…"/>
          <p:cNvSpPr txBox="1">
            <a:spLocks noGrp="1"/>
          </p:cNvSpPr>
          <p:nvPr>
            <p:ph type="body" idx="1"/>
          </p:nvPr>
        </p:nvSpPr>
        <p:spPr>
          <a:prstGeom prst="rect">
            <a:avLst/>
          </a:prstGeom>
        </p:spPr>
        <p:txBody>
          <a:bodyPr/>
          <a:lstStyle/>
          <a:p>
            <a:r>
              <a:t>Performance:</a:t>
            </a:r>
          </a:p>
          <a:p>
            <a:pPr lvl="1"/>
            <a:r>
              <a:t>Encryption is not free; </a:t>
            </a:r>
          </a:p>
          <a:p>
            <a:pPr lvl="1"/>
            <a:r>
              <a:t>C may be faster than Typescript, but is vulnerable to buffer overflows, etc.</a:t>
            </a:r>
          </a:p>
          <a:p>
            <a:r>
              <a:t>Expertise:</a:t>
            </a:r>
          </a:p>
          <a:p>
            <a:pPr lvl="1"/>
            <a:r>
              <a:t>It is easy to try to implement these measures, it is hard to get them right</a:t>
            </a:r>
          </a:p>
          <a:p>
            <a:r>
              <a:t>Financial:</a:t>
            </a:r>
          </a:p>
          <a:p>
            <a:pPr lvl="1"/>
            <a:r>
              <a:t>Implementing these measures takes time and resources</a:t>
            </a:r>
          </a:p>
        </p:txBody>
      </p:sp>
      <p:sp>
        <p:nvSpPr>
          <p:cNvPr id="489"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41</a:t>
            </a:fld>
            <a:endParaRP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 name="Broken Authentication + Access Control"/>
          <p:cNvSpPr txBox="1">
            <a:spLocks noGrp="1"/>
          </p:cNvSpPr>
          <p:nvPr>
            <p:ph type="title"/>
          </p:nvPr>
        </p:nvSpPr>
        <p:spPr>
          <a:prstGeom prst="rect">
            <a:avLst/>
          </a:prstGeom>
        </p:spPr>
        <p:txBody>
          <a:bodyPr/>
          <a:lstStyle/>
          <a:p>
            <a:r>
              <a:t>Broken Authentication + Access Control</a:t>
            </a:r>
          </a:p>
        </p:txBody>
      </p:sp>
      <p:sp>
        <p:nvSpPr>
          <p:cNvPr id="494" name="Implement multi-factor authentication…"/>
          <p:cNvSpPr txBox="1">
            <a:spLocks noGrp="1"/>
          </p:cNvSpPr>
          <p:nvPr>
            <p:ph type="body" idx="1"/>
          </p:nvPr>
        </p:nvSpPr>
        <p:spPr>
          <a:prstGeom prst="rect">
            <a:avLst/>
          </a:prstGeom>
        </p:spPr>
        <p:txBody>
          <a:bodyPr/>
          <a:lstStyle/>
          <a:p>
            <a:pPr defTabSz="825500">
              <a:lnSpc>
                <a:spcPct val="100000"/>
              </a:lnSpc>
              <a:spcBef>
                <a:spcPts val="0"/>
              </a:spcBef>
              <a:defRPr sz="4100"/>
            </a:pPr>
            <a:r>
              <a:t>OWASP #1</a:t>
            </a:r>
          </a:p>
          <a:p>
            <a:pPr lvl="1"/>
            <a:r>
              <a:t>Use SSL</a:t>
            </a:r>
          </a:p>
          <a:p>
            <a:pPr lvl="1"/>
            <a:r>
              <a:t>Implement multi-factor authentication</a:t>
            </a:r>
          </a:p>
          <a:p>
            <a:pPr lvl="1"/>
            <a:r>
              <a:t>Implement weak-password checks</a:t>
            </a:r>
          </a:p>
          <a:p>
            <a:pPr lvl="1"/>
            <a:r>
              <a:t>Apply per-record access control</a:t>
            </a:r>
          </a:p>
          <a:p>
            <a:pPr lvl="1"/>
            <a:r>
              <a:t>Harden account creation, password reset pathways</a:t>
            </a:r>
          </a:p>
          <a:p>
            <a:pPr lvl="1"/>
            <a:r>
              <a:t>Rely on a trusted component</a:t>
            </a:r>
          </a:p>
        </p:txBody>
      </p:sp>
      <p:sp>
        <p:nvSpPr>
          <p:cNvPr id="495"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42</a:t>
            </a:fld>
            <a:endParaRPr/>
          </a:p>
        </p:txBody>
      </p:sp>
      <p:pic>
        <p:nvPicPr>
          <p:cNvPr id="496" name="Image" descr="Image"/>
          <p:cNvPicPr>
            <a:picLocks noChangeAspect="1"/>
          </p:cNvPicPr>
          <p:nvPr/>
        </p:nvPicPr>
        <p:blipFill>
          <a:blip r:embed="rId3"/>
          <a:stretch>
            <a:fillRect/>
          </a:stretch>
        </p:blipFill>
        <p:spPr>
          <a:xfrm>
            <a:off x="7853147" y="3196423"/>
            <a:ext cx="4229101" cy="3003552"/>
          </a:xfrm>
          <a:prstGeom prst="rect">
            <a:avLst/>
          </a:prstGeom>
          <a:ln w="12700">
            <a:miter lim="400000"/>
          </a:ln>
        </p:spPr>
      </p:pic>
      <p:sp>
        <p:nvSpPr>
          <p:cNvPr id="497" name="https://auth0.com"/>
          <p:cNvSpPr txBox="1"/>
          <p:nvPr/>
        </p:nvSpPr>
        <p:spPr>
          <a:xfrm>
            <a:off x="9346396" y="6074008"/>
            <a:ext cx="1242602" cy="2483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lvl1pPr>
              <a:defRPr>
                <a:hlinkClick r:id="rId4"/>
              </a:defRPr>
            </a:lvl1pPr>
          </a:lstStyle>
          <a:p>
            <a:r>
              <a:rPr>
                <a:hlinkClick r:id="rId4"/>
              </a:rPr>
              <a:t>https://auth0.com</a:t>
            </a:r>
          </a:p>
        </p:txBody>
      </p:sp>
      <p:sp>
        <p:nvSpPr>
          <p:cNvPr id="498" name="Auth0"/>
          <p:cNvSpPr txBox="1"/>
          <p:nvPr/>
        </p:nvSpPr>
        <p:spPr>
          <a:xfrm>
            <a:off x="9727322" y="3163825"/>
            <a:ext cx="480750" cy="2483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p>
            <a:r>
              <a:t>Auth0</a:t>
            </a:r>
          </a:p>
        </p:txBody>
      </p:sp>
      <p:sp>
        <p:nvSpPr>
          <p:cNvPr id="499" name="TextBox 3"/>
          <p:cNvSpPr txBox="1"/>
          <p:nvPr/>
        </p:nvSpPr>
        <p:spPr>
          <a:xfrm>
            <a:off x="8070802" y="3676807"/>
            <a:ext cx="3793788" cy="2483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p>
            <a:r>
              <a:t>It’s a management problem!!</a:t>
            </a:r>
          </a:p>
        </p:txBody>
      </p:sp>
      <p:sp>
        <p:nvSpPr>
          <p:cNvPr id="500" name="TextBox 1"/>
          <p:cNvSpPr txBox="1"/>
          <p:nvPr/>
        </p:nvSpPr>
        <p:spPr>
          <a:xfrm>
            <a:off x="6398643" y="1097755"/>
            <a:ext cx="5194197" cy="2092554"/>
          </a:xfrm>
          <a:prstGeom prst="rect">
            <a:avLst/>
          </a:prstGeom>
          <a:solidFill>
            <a:srgbClr val="A0E886"/>
          </a:solidFill>
          <a:ln w="25400">
            <a:solidFill>
              <a:srgbClr val="0076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defTabSz="2438337">
              <a:defRPr sz="4400">
                <a:solidFill>
                  <a:srgbClr val="5E5E5E"/>
                </a:solidFill>
                <a:latin typeface="+mj-lt"/>
                <a:ea typeface="+mj-ea"/>
                <a:cs typeface="+mj-cs"/>
                <a:sym typeface="Helvetica Neue"/>
              </a:defRPr>
            </a:pPr>
            <a:r>
              <a:t>But how to get your developers to do this?  </a:t>
            </a:r>
            <a:r>
              <a:rPr>
                <a:solidFill>
                  <a:srgbClr val="FA1F00"/>
                </a:solidFill>
              </a:rPr>
              <a:t>Always</a:t>
            </a:r>
          </a:p>
        </p:txBody>
      </p:sp>
      <p:sp>
        <p:nvSpPr>
          <p:cNvPr id="501" name="TextBox 3"/>
          <p:cNvSpPr txBox="1"/>
          <p:nvPr/>
        </p:nvSpPr>
        <p:spPr>
          <a:xfrm>
            <a:off x="5759851" y="4703188"/>
            <a:ext cx="6066995" cy="1331977"/>
          </a:xfrm>
          <a:prstGeom prst="rect">
            <a:avLst/>
          </a:prstGeom>
          <a:solidFill>
            <a:srgbClr val="A0E886"/>
          </a:solidFill>
          <a:ln w="25400">
            <a:solidFill>
              <a:srgbClr val="0076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2438337">
              <a:defRPr sz="4000">
                <a:solidFill>
                  <a:srgbClr val="5E5E5E"/>
                </a:solidFill>
                <a:latin typeface="+mj-lt"/>
                <a:ea typeface="+mj-ea"/>
                <a:cs typeface="+mj-cs"/>
                <a:sym typeface="Helvetica Neue"/>
              </a:defRPr>
            </a:lvl1pPr>
          </a:lstStyle>
          <a:p>
            <a:r>
              <a:t>It’s a management problem!!</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4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5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5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9" grpId="1" animBg="1" advAuto="0"/>
      <p:bldP spid="500" grpId="2" animBg="1" advAuto="0"/>
      <p:bldP spid="501" grpId="3" animBg="1" advAuto="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 name="Broken Authentication + Access Control"/>
          <p:cNvSpPr txBox="1">
            <a:spLocks noGrp="1"/>
          </p:cNvSpPr>
          <p:nvPr>
            <p:ph type="title"/>
          </p:nvPr>
        </p:nvSpPr>
        <p:spPr>
          <a:prstGeom prst="rect">
            <a:avLst/>
          </a:prstGeom>
        </p:spPr>
        <p:txBody>
          <a:bodyPr/>
          <a:lstStyle/>
          <a:p>
            <a:r>
              <a:t>Cryptographic Failures</a:t>
            </a:r>
          </a:p>
        </p:txBody>
      </p:sp>
      <p:sp>
        <p:nvSpPr>
          <p:cNvPr id="506"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43</a:t>
            </a:fld>
            <a:endParaRPr/>
          </a:p>
        </p:txBody>
      </p:sp>
      <p:pic>
        <p:nvPicPr>
          <p:cNvPr id="507" name="Image" descr="Image"/>
          <p:cNvPicPr>
            <a:picLocks noChangeAspect="1"/>
          </p:cNvPicPr>
          <p:nvPr/>
        </p:nvPicPr>
        <p:blipFill>
          <a:blip r:embed="rId3"/>
          <a:stretch>
            <a:fillRect/>
          </a:stretch>
        </p:blipFill>
        <p:spPr>
          <a:xfrm>
            <a:off x="5153915" y="1219633"/>
            <a:ext cx="7567639" cy="4632622"/>
          </a:xfrm>
          <a:prstGeom prst="rect">
            <a:avLst/>
          </a:prstGeom>
          <a:ln w="12700">
            <a:miter lim="400000"/>
          </a:ln>
        </p:spPr>
      </p:pic>
      <p:sp>
        <p:nvSpPr>
          <p:cNvPr id="508" name="“A Measurement Study of Google Play,” Viennot et al, SIGMETRICS ‘14"/>
          <p:cNvSpPr txBox="1"/>
          <p:nvPr/>
        </p:nvSpPr>
        <p:spPr>
          <a:xfrm>
            <a:off x="7719181" y="6009355"/>
            <a:ext cx="4420082" cy="2483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p>
            <a:r>
              <a:t>“A Measurement Study of Google Play,” Viennot et al, SIGMETRICS ‘14</a:t>
            </a:r>
          </a:p>
        </p:txBody>
      </p:sp>
      <p:sp>
        <p:nvSpPr>
          <p:cNvPr id="509" name="TextBox 3"/>
          <p:cNvSpPr txBox="1"/>
          <p:nvPr/>
        </p:nvSpPr>
        <p:spPr>
          <a:xfrm>
            <a:off x="6339517" y="3959592"/>
            <a:ext cx="5403756" cy="1633221"/>
          </a:xfrm>
          <a:prstGeom prst="rect">
            <a:avLst/>
          </a:prstGeom>
          <a:solidFill>
            <a:srgbClr val="A0E886"/>
          </a:solidFill>
          <a:ln w="25400">
            <a:solidFill>
              <a:srgbClr val="0076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2438337">
              <a:defRPr sz="5000">
                <a:solidFill>
                  <a:srgbClr val="5E5E5E"/>
                </a:solidFill>
                <a:latin typeface="+mj-lt"/>
                <a:ea typeface="+mj-ea"/>
                <a:cs typeface="+mj-cs"/>
                <a:sym typeface="Helvetica Neue"/>
              </a:defRPr>
            </a:lvl1pPr>
          </a:lstStyle>
          <a:p>
            <a:r>
              <a:t>It’s a management problem!!</a:t>
            </a:r>
          </a:p>
        </p:txBody>
      </p:sp>
      <p:sp>
        <p:nvSpPr>
          <p:cNvPr id="510" name="Rectangle"/>
          <p:cNvSpPr/>
          <p:nvPr/>
        </p:nvSpPr>
        <p:spPr>
          <a:xfrm>
            <a:off x="500488" y="1616013"/>
            <a:ext cx="9117939" cy="1927038"/>
          </a:xfrm>
          <a:prstGeom prst="rect">
            <a:avLst/>
          </a:prstGeom>
          <a:solidFill>
            <a:srgbClr val="FFFFFF">
              <a:alpha val="57628"/>
            </a:srgbClr>
          </a:solidFill>
          <a:ln w="12700">
            <a:miter lim="400000"/>
          </a:ln>
        </p:spPr>
        <p:txBody>
          <a:bodyPr lIns="45719" rIns="45719" anchor="ctr"/>
          <a:lstStyle/>
          <a:p>
            <a:endParaRPr/>
          </a:p>
        </p:txBody>
      </p:sp>
      <p:sp>
        <p:nvSpPr>
          <p:cNvPr id="511" name="Implement multi-factor authentication…"/>
          <p:cNvSpPr txBox="1">
            <a:spLocks noGrp="1"/>
          </p:cNvSpPr>
          <p:nvPr>
            <p:ph type="body" idx="1"/>
          </p:nvPr>
        </p:nvSpPr>
        <p:spPr>
          <a:xfrm>
            <a:off x="247899" y="777166"/>
            <a:ext cx="9623117" cy="5517556"/>
          </a:xfrm>
          <a:prstGeom prst="rect">
            <a:avLst/>
          </a:prstGeom>
        </p:spPr>
        <p:txBody>
          <a:bodyPr/>
          <a:lstStyle/>
          <a:p>
            <a:pPr defTabSz="825500">
              <a:lnSpc>
                <a:spcPct val="100000"/>
              </a:lnSpc>
              <a:spcBef>
                <a:spcPts val="0"/>
              </a:spcBef>
              <a:defRPr sz="4100"/>
            </a:pPr>
            <a:r>
              <a:t>OWASP #1</a:t>
            </a:r>
          </a:p>
          <a:p>
            <a:pPr lvl="1"/>
            <a:r>
              <a:t>Enforce encryption on all communication</a:t>
            </a:r>
          </a:p>
          <a:p>
            <a:pPr lvl="1"/>
            <a:r>
              <a:t>Validate SSL certificates; rotate certificates regularly</a:t>
            </a:r>
          </a:p>
          <a:p>
            <a:pPr lvl="1"/>
            <a:r>
              <a:t>Protect user-data at rest (passwords, credit card numbers, etc)</a:t>
            </a:r>
          </a:p>
          <a:p>
            <a:pPr lvl="1"/>
            <a:r>
              <a:t>Protect application “secrets” (e.g. signing keys)</a:t>
            </a:r>
          </a:p>
        </p:txBody>
      </p:sp>
      <p:sp>
        <p:nvSpPr>
          <p:cNvPr id="512" name="TextBox 1"/>
          <p:cNvSpPr txBox="1"/>
          <p:nvPr/>
        </p:nvSpPr>
        <p:spPr>
          <a:xfrm>
            <a:off x="7357888" y="103898"/>
            <a:ext cx="4788274" cy="2017066"/>
          </a:xfrm>
          <a:prstGeom prst="rect">
            <a:avLst/>
          </a:prstGeom>
          <a:solidFill>
            <a:srgbClr val="A0E886"/>
          </a:solidFill>
          <a:ln w="25400">
            <a:solidFill>
              <a:srgbClr val="0076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defTabSz="2438337">
              <a:defRPr sz="4200">
                <a:solidFill>
                  <a:srgbClr val="5E5E5E"/>
                </a:solidFill>
                <a:latin typeface="+mj-lt"/>
                <a:ea typeface="+mj-ea"/>
                <a:cs typeface="+mj-cs"/>
                <a:sym typeface="Helvetica Neue"/>
              </a:defRPr>
            </a:pPr>
            <a:r>
              <a:t>But how to get your developers to do this?  </a:t>
            </a:r>
            <a:r>
              <a:rPr>
                <a:solidFill>
                  <a:srgbClr val="FA1F00"/>
                </a:solidFill>
              </a:rPr>
              <a:t>Always.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5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5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9" grpId="2" animBg="1" advAuto="0"/>
      <p:bldP spid="512" grpId="1" animBg="1" advAuto="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 name="Title 1"/>
          <p:cNvSpPr txBox="1">
            <a:spLocks noGrp="1"/>
          </p:cNvSpPr>
          <p:nvPr>
            <p:ph type="title"/>
          </p:nvPr>
        </p:nvSpPr>
        <p:spPr>
          <a:prstGeom prst="rect">
            <a:avLst/>
          </a:prstGeom>
        </p:spPr>
        <p:txBody>
          <a:bodyPr/>
          <a:lstStyle/>
          <a:p>
            <a:r>
              <a:t>Do we pay attention?  Should we?</a:t>
            </a:r>
          </a:p>
        </p:txBody>
      </p:sp>
      <p:sp>
        <p:nvSpPr>
          <p:cNvPr id="517" name="Text Placeholder 3"/>
          <p:cNvSpPr txBox="1">
            <a:spLocks noGrp="1"/>
          </p:cNvSpPr>
          <p:nvPr>
            <p:ph type="body" idx="1"/>
          </p:nvPr>
        </p:nvSpPr>
        <p:spPr>
          <a:prstGeom prst="rect">
            <a:avLst/>
          </a:prstGeom>
        </p:spPr>
        <p:txBody>
          <a:bodyPr/>
          <a:lstStyle/>
          <a:p>
            <a:r>
              <a:t>Industrial study of secret detection tool in a company with &gt;1K developers, operating for over 10 years</a:t>
            </a:r>
          </a:p>
          <a:p>
            <a:r>
              <a:t>What do developers do when they get warnings of secrets in repository?</a:t>
            </a:r>
          </a:p>
          <a:p>
            <a:pPr lvl="1"/>
            <a:r>
              <a:t>49% remove the secrets</a:t>
            </a:r>
          </a:p>
          <a:p>
            <a:pPr lvl="1"/>
            <a:r>
              <a:t>51% bypass the warning</a:t>
            </a:r>
          </a:p>
          <a:p>
            <a:r>
              <a:t>Why do developers bypass warnings?</a:t>
            </a:r>
          </a:p>
          <a:p>
            <a:pPr lvl="1"/>
            <a:r>
              <a:t>44% report false positives</a:t>
            </a:r>
          </a:p>
          <a:p>
            <a:pPr lvl="1"/>
            <a:r>
              <a:t>6% are already exposed secrets, </a:t>
            </a:r>
          </a:p>
          <a:p>
            <a:pPr lvl="1"/>
            <a:r>
              <a:t>remaining are “development-related” reasons, e.g. “not a production credential” or “no significant security value”</a:t>
            </a:r>
          </a:p>
        </p:txBody>
      </p:sp>
      <p:sp>
        <p:nvSpPr>
          <p:cNvPr id="518"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44</a:t>
            </a:fld>
            <a:endParaRPr/>
          </a:p>
        </p:txBody>
      </p:sp>
      <p:sp>
        <p:nvSpPr>
          <p:cNvPr id="519" name="TextBox 5"/>
          <p:cNvSpPr txBox="1"/>
          <p:nvPr/>
        </p:nvSpPr>
        <p:spPr>
          <a:xfrm>
            <a:off x="38002" y="6252562"/>
            <a:ext cx="12115996" cy="2483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p>
            <a:r>
              <a:t>“Why secret detection tools are not enough: It’s not just about false positives” Rahman, Imtiaz, Storey &amp; Williams  </a:t>
            </a:r>
            <a:r>
              <a:rPr>
                <a:hlinkClick r:id="rId3"/>
              </a:rPr>
              <a:t>https://link.springer.com/article/10.1007/s10664-021-10109-y</a:t>
            </a:r>
            <a:r>
              <a:t> </a:t>
            </a:r>
          </a:p>
        </p:txBody>
      </p:sp>
      <p:sp>
        <p:nvSpPr>
          <p:cNvPr id="520" name="TextBox 4"/>
          <p:cNvSpPr txBox="1"/>
          <p:nvPr/>
        </p:nvSpPr>
        <p:spPr>
          <a:xfrm>
            <a:off x="5969247" y="2402817"/>
            <a:ext cx="6370750" cy="2281632"/>
          </a:xfrm>
          <a:prstGeom prst="rect">
            <a:avLst/>
          </a:prstGeom>
          <a:solidFill>
            <a:srgbClr val="A0E886"/>
          </a:solidFill>
          <a:ln w="25400">
            <a:solidFill>
              <a:srgbClr val="0076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2438337">
              <a:defRPr sz="4800">
                <a:solidFill>
                  <a:srgbClr val="5E5E5E"/>
                </a:solidFill>
                <a:latin typeface="+mj-lt"/>
                <a:ea typeface="+mj-ea"/>
                <a:cs typeface="+mj-cs"/>
                <a:sym typeface="Helvetica Neue"/>
              </a:defRPr>
            </a:lvl1pPr>
          </a:lstStyle>
          <a:p>
            <a:r>
              <a:t>Is it a management problem or a tool problem?</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5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0" grpId="1" animBg="1" advAuto="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 name="Learning Objectives for this Lesson"/>
          <p:cNvSpPr txBox="1">
            <a:spLocks noGrp="1"/>
          </p:cNvSpPr>
          <p:nvPr>
            <p:ph type="title"/>
          </p:nvPr>
        </p:nvSpPr>
        <p:spPr>
          <a:prstGeom prst="rect">
            <a:avLst/>
          </a:prstGeom>
        </p:spPr>
        <p:txBody>
          <a:bodyPr/>
          <a:lstStyle/>
          <a:p>
            <a:r>
              <a:t>Learning objectives</a:t>
            </a:r>
          </a:p>
        </p:txBody>
      </p:sp>
      <p:sp>
        <p:nvSpPr>
          <p:cNvPr id="525" name="By the end of this lesson, you should be able to…"/>
          <p:cNvSpPr txBox="1">
            <a:spLocks noGrp="1"/>
          </p:cNvSpPr>
          <p:nvPr>
            <p:ph type="body" idx="1"/>
          </p:nvPr>
        </p:nvSpPr>
        <p:spPr>
          <a:prstGeom prst="rect">
            <a:avLst/>
          </a:prstGeom>
        </p:spPr>
        <p:txBody>
          <a:bodyPr/>
          <a:lstStyle/>
          <a:p>
            <a:r>
              <a:t>By now, you should be able to…</a:t>
            </a:r>
          </a:p>
          <a:p>
            <a:pPr lvl="1"/>
            <a:r>
              <a:t>Define key terms relating to security</a:t>
            </a:r>
          </a:p>
          <a:p>
            <a:pPr lvl="1"/>
            <a:r>
              <a:t>Describe tradeoffs between security and other SE requirements</a:t>
            </a:r>
          </a:p>
          <a:p>
            <a:pPr lvl="1"/>
            <a:r>
              <a:t>Explain common vulnerabilities in web apps, and mitigations</a:t>
            </a:r>
          </a:p>
          <a:p>
            <a:pPr lvl="1"/>
            <a:r>
              <a:t>Explain why software alone isn’t enough to assure security</a:t>
            </a:r>
          </a:p>
        </p:txBody>
      </p:sp>
      <p:sp>
        <p:nvSpPr>
          <p:cNvPr id="526"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45</a:t>
            </a:fld>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Security isn't (always) free"/>
          <p:cNvSpPr txBox="1">
            <a:spLocks noGrp="1"/>
          </p:cNvSpPr>
          <p:nvPr>
            <p:ph type="title"/>
          </p:nvPr>
        </p:nvSpPr>
        <p:spPr>
          <a:prstGeom prst="rect">
            <a:avLst/>
          </a:prstGeom>
        </p:spPr>
        <p:txBody>
          <a:bodyPr/>
          <a:lstStyle/>
          <a:p>
            <a:r>
              <a:t>Security isn't free</a:t>
            </a:r>
          </a:p>
        </p:txBody>
      </p:sp>
      <p:sp>
        <p:nvSpPr>
          <p:cNvPr id="80" name="In software, as in the real world…"/>
          <p:cNvSpPr txBox="1">
            <a:spLocks noGrp="1"/>
          </p:cNvSpPr>
          <p:nvPr>
            <p:ph type="body" idx="1"/>
          </p:nvPr>
        </p:nvSpPr>
        <p:spPr>
          <a:prstGeom prst="rect">
            <a:avLst/>
          </a:prstGeom>
        </p:spPr>
        <p:txBody>
          <a:bodyPr/>
          <a:lstStyle/>
          <a:p>
            <a:r>
              <a:t>In software, as in the real world…</a:t>
            </a:r>
          </a:p>
          <a:p>
            <a:pPr lvl="1">
              <a:defRPr i="1"/>
            </a:pPr>
            <a:r>
              <a:t>You moved to a new house, someone moved out. What do you do?</a:t>
            </a:r>
          </a:p>
          <a:p>
            <a:pPr lvl="1"/>
            <a:r>
              <a:t>Do you change the locks?</a:t>
            </a:r>
          </a:p>
          <a:p>
            <a:pPr lvl="1"/>
            <a:r>
              <a:t>Do you buy security cameras?</a:t>
            </a:r>
          </a:p>
          <a:p>
            <a:pPr lvl="1"/>
            <a:r>
              <a:t>Do you hire a security guard?</a:t>
            </a:r>
          </a:p>
          <a:p>
            <a:pPr lvl="1"/>
            <a:r>
              <a:t>Do you even bother locking the door?</a:t>
            </a:r>
          </a:p>
        </p:txBody>
      </p:sp>
      <p:sp>
        <p:nvSpPr>
          <p:cNvPr id="81" name="Slide Number"/>
          <p:cNvSpPr txBox="1">
            <a:spLocks noGrp="1"/>
          </p:cNvSpPr>
          <p:nvPr>
            <p:ph type="sldNum" sz="quarter" idx="2"/>
          </p:nvPr>
        </p:nvSpPr>
        <p:spPr>
          <a:xfrm>
            <a:off x="11172418" y="6414760"/>
            <a:ext cx="181382"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5</a:t>
            </a:fld>
            <a:endParaRPr/>
          </a:p>
        </p:txBody>
      </p:sp>
      <p:pic>
        <p:nvPicPr>
          <p:cNvPr id="82" name="Picture 2" descr="Picture 2"/>
          <p:cNvPicPr>
            <a:picLocks noChangeAspect="1"/>
          </p:cNvPicPr>
          <p:nvPr/>
        </p:nvPicPr>
        <p:blipFill>
          <a:blip r:embed="rId3"/>
          <a:srcRect l="33077"/>
          <a:stretch>
            <a:fillRect/>
          </a:stretch>
        </p:blipFill>
        <p:spPr>
          <a:xfrm>
            <a:off x="7306626" y="1976150"/>
            <a:ext cx="4923355" cy="5517567"/>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Costs &amp; Benefits"/>
          <p:cNvSpPr txBox="1">
            <a:spLocks noGrp="1"/>
          </p:cNvSpPr>
          <p:nvPr>
            <p:ph type="title"/>
          </p:nvPr>
        </p:nvSpPr>
        <p:spPr>
          <a:prstGeom prst="rect">
            <a:avLst/>
          </a:prstGeom>
        </p:spPr>
        <p:txBody>
          <a:bodyPr/>
          <a:lstStyle/>
          <a:p>
            <a:r>
              <a:t>Security is risk management</a:t>
            </a:r>
          </a:p>
        </p:txBody>
      </p:sp>
      <p:sp>
        <p:nvSpPr>
          <p:cNvPr id="87" name="Slide Subtitle"/>
          <p:cNvSpPr txBox="1">
            <a:spLocks noGrp="1"/>
          </p:cNvSpPr>
          <p:nvPr>
            <p:ph type="body" idx="1"/>
          </p:nvPr>
        </p:nvSpPr>
        <p:spPr>
          <a:prstGeom prst="rect">
            <a:avLst/>
          </a:prstGeom>
        </p:spPr>
        <p:txBody>
          <a:bodyPr/>
          <a:lstStyle/>
          <a:p>
            <a:pPr>
              <a:defRPr i="1">
                <a:latin typeface="Helvetica Neue Medium"/>
                <a:ea typeface="Helvetica Neue Medium"/>
                <a:cs typeface="Helvetica Neue Medium"/>
                <a:sym typeface="Helvetica Neue Medium"/>
              </a:defRPr>
            </a:pPr>
            <a:r>
              <a:t>Cost of attack v. cost of defense?</a:t>
            </a:r>
          </a:p>
          <a:p>
            <a:r>
              <a:t>Increasing security might</a:t>
            </a:r>
          </a:p>
          <a:p>
            <a:pPr lvl="1"/>
            <a:r>
              <a:t>increase development &amp; maintenance cost</a:t>
            </a:r>
          </a:p>
          <a:p>
            <a:pPr lvl="1"/>
            <a:r>
              <a:t>increase infrastructure requirements</a:t>
            </a:r>
          </a:p>
          <a:p>
            <a:pPr lvl="1"/>
            <a:r>
              <a:t>degrade performance</a:t>
            </a:r>
          </a:p>
          <a:p>
            <a:r>
              <a:t>But, if attacked, increasing security might also</a:t>
            </a:r>
          </a:p>
          <a:p>
            <a:pPr lvl="1"/>
            <a:r>
              <a:t>decrease financial and intangible losses</a:t>
            </a:r>
          </a:p>
          <a:p>
            <a:r>
              <a:t>So, how likely is any exploit and how bad is the threat?</a:t>
            </a:r>
          </a:p>
        </p:txBody>
      </p:sp>
      <p:sp>
        <p:nvSpPr>
          <p:cNvPr id="88" name="Slide Number"/>
          <p:cNvSpPr txBox="1">
            <a:spLocks noGrp="1"/>
          </p:cNvSpPr>
          <p:nvPr>
            <p:ph type="sldNum" sz="quarter" idx="2"/>
          </p:nvPr>
        </p:nvSpPr>
        <p:spPr>
          <a:xfrm>
            <a:off x="11172418" y="6414760"/>
            <a:ext cx="181382"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6</a:t>
            </a:fld>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Threat Models"/>
          <p:cNvSpPr txBox="1">
            <a:spLocks noGrp="1"/>
          </p:cNvSpPr>
          <p:nvPr>
            <p:ph type="title"/>
          </p:nvPr>
        </p:nvSpPr>
        <p:spPr>
          <a:prstGeom prst="rect">
            <a:avLst/>
          </a:prstGeom>
        </p:spPr>
        <p:txBody>
          <a:bodyPr/>
          <a:lstStyle/>
          <a:p>
            <a:r>
              <a:t>Threat models help analyze tradeoffs</a:t>
            </a:r>
          </a:p>
        </p:txBody>
      </p:sp>
      <p:sp>
        <p:nvSpPr>
          <p:cNvPr id="93" name="Slide Subtitle"/>
          <p:cNvSpPr txBox="1">
            <a:spLocks noGrp="1"/>
          </p:cNvSpPr>
          <p:nvPr>
            <p:ph type="body" idx="1"/>
          </p:nvPr>
        </p:nvSpPr>
        <p:spPr>
          <a:prstGeom prst="rect">
            <a:avLst/>
          </a:prstGeom>
        </p:spPr>
        <p:txBody>
          <a:bodyPr/>
          <a:lstStyle/>
          <a:p>
            <a:r>
              <a:t>What is being defended?</a:t>
            </a:r>
          </a:p>
          <a:p>
            <a:pPr lvl="1"/>
            <a:r>
              <a:t>what resources are important?</a:t>
            </a:r>
          </a:p>
          <a:p>
            <a:pPr lvl="1"/>
            <a:r>
              <a:t>who are the malicious actors </a:t>
            </a:r>
          </a:p>
          <a:p>
            <a:pPr lvl="1"/>
            <a:r>
              <a:t>what vulnerabilities may be exploited?</a:t>
            </a:r>
          </a:p>
          <a:p>
            <a:pPr lvl="1"/>
            <a:r>
              <a:t>what is the value of an exploit?</a:t>
            </a:r>
          </a:p>
          <a:p>
            <a:r>
              <a:t>Who do we trust?</a:t>
            </a:r>
          </a:p>
          <a:p>
            <a:pPr lvl="1"/>
            <a:r>
              <a:t>what can be considered secure and trusted?</a:t>
            </a:r>
          </a:p>
          <a:p>
            <a:r>
              <a:t>Plan responses to possible attacks</a:t>
            </a:r>
          </a:p>
          <a:p>
            <a:pPr lvl="1"/>
            <a:r>
              <a:t>can we prioritize?</a:t>
            </a:r>
          </a:p>
        </p:txBody>
      </p:sp>
      <p:sp>
        <p:nvSpPr>
          <p:cNvPr id="94" name="Slide Number"/>
          <p:cNvSpPr txBox="1">
            <a:spLocks noGrp="1"/>
          </p:cNvSpPr>
          <p:nvPr>
            <p:ph type="sldNum" sz="quarter" idx="2"/>
          </p:nvPr>
        </p:nvSpPr>
        <p:spPr>
          <a:xfrm>
            <a:off x="11172418" y="6414760"/>
            <a:ext cx="181382"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7</a:t>
            </a:fld>
            <a:endParaRPr/>
          </a:p>
        </p:txBody>
      </p:sp>
      <p:pic>
        <p:nvPicPr>
          <p:cNvPr id="95" name="Picture 2" descr="Picture 2"/>
          <p:cNvPicPr>
            <a:picLocks noChangeAspect="1"/>
          </p:cNvPicPr>
          <p:nvPr/>
        </p:nvPicPr>
        <p:blipFill>
          <a:blip r:embed="rId3"/>
          <a:stretch>
            <a:fillRect/>
          </a:stretch>
        </p:blipFill>
        <p:spPr>
          <a:xfrm>
            <a:off x="8775077" y="943371"/>
            <a:ext cx="3256858" cy="5792797"/>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Title 1"/>
          <p:cNvSpPr txBox="1">
            <a:spLocks noGrp="1"/>
          </p:cNvSpPr>
          <p:nvPr>
            <p:ph type="title"/>
          </p:nvPr>
        </p:nvSpPr>
        <p:spPr>
          <a:prstGeom prst="rect">
            <a:avLst/>
          </a:prstGeom>
        </p:spPr>
        <p:txBody>
          <a:bodyPr/>
          <a:lstStyle/>
          <a:p>
            <a:r>
              <a:t>A baseline security architecture</a:t>
            </a:r>
          </a:p>
        </p:txBody>
      </p:sp>
      <p:sp>
        <p:nvSpPr>
          <p:cNvPr id="100" name="Text Placeholder 2"/>
          <p:cNvSpPr txBox="1">
            <a:spLocks noGrp="1"/>
          </p:cNvSpPr>
          <p:nvPr>
            <p:ph type="body" idx="1"/>
          </p:nvPr>
        </p:nvSpPr>
        <p:spPr>
          <a:prstGeom prst="rect">
            <a:avLst/>
          </a:prstGeom>
        </p:spPr>
        <p:txBody>
          <a:bodyPr/>
          <a:lstStyle/>
          <a:p>
            <a:pPr>
              <a:defRPr b="1" i="1"/>
            </a:pPr>
            <a:r>
              <a:t>Best practices</a:t>
            </a:r>
          </a:p>
          <a:p>
            <a:r>
              <a:t>Trust:</a:t>
            </a:r>
          </a:p>
          <a:p>
            <a:pPr lvl="1"/>
            <a:r>
              <a:t>Our developers</a:t>
            </a:r>
          </a:p>
          <a:p>
            <a:pPr lvl="1"/>
            <a:r>
              <a:t>Server running our code</a:t>
            </a:r>
          </a:p>
          <a:p>
            <a:pPr lvl="1"/>
            <a:r>
              <a:t>Libraries that we have vetted</a:t>
            </a:r>
          </a:p>
          <a:p>
            <a:r>
              <a:t>Don’t trust:</a:t>
            </a:r>
          </a:p>
          <a:p>
            <a:pPr lvl="1"/>
            <a:r>
              <a:t>Code downloaded from a web site</a:t>
            </a:r>
          </a:p>
          <a:p>
            <a:pPr lvl="1"/>
            <a:r>
              <a:t>Unfiltered inputs</a:t>
            </a:r>
          </a:p>
          <a:p>
            <a:pPr lvl="1"/>
            <a:r>
              <a:t>Anyone else</a:t>
            </a:r>
          </a:p>
        </p:txBody>
      </p:sp>
      <p:sp>
        <p:nvSpPr>
          <p:cNvPr id="101" name="Slide Number"/>
          <p:cNvSpPr txBox="1">
            <a:spLocks noGrp="1"/>
          </p:cNvSpPr>
          <p:nvPr>
            <p:ph type="sldNum" sz="quarter" idx="2"/>
          </p:nvPr>
        </p:nvSpPr>
        <p:spPr>
          <a:xfrm>
            <a:off x="11172418" y="6414760"/>
            <a:ext cx="181382"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8</a:t>
            </a:fld>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Title 1"/>
          <p:cNvSpPr txBox="1">
            <a:spLocks noGrp="1"/>
          </p:cNvSpPr>
          <p:nvPr>
            <p:ph type="title"/>
          </p:nvPr>
        </p:nvSpPr>
        <p:spPr>
          <a:prstGeom prst="rect">
            <a:avLst/>
          </a:prstGeom>
        </p:spPr>
        <p:txBody>
          <a:bodyPr/>
          <a:lstStyle/>
          <a:p>
            <a:r>
              <a:t>A baseline security architecture</a:t>
            </a:r>
          </a:p>
        </p:txBody>
      </p:sp>
      <p:sp>
        <p:nvSpPr>
          <p:cNvPr id="106" name="Text Placeholder 2"/>
          <p:cNvSpPr txBox="1">
            <a:spLocks noGrp="1"/>
          </p:cNvSpPr>
          <p:nvPr>
            <p:ph type="body" idx="1"/>
          </p:nvPr>
        </p:nvSpPr>
        <p:spPr>
          <a:prstGeom prst="rect">
            <a:avLst/>
          </a:prstGeom>
        </p:spPr>
        <p:txBody>
          <a:bodyPr/>
          <a:lstStyle/>
          <a:p>
            <a:r>
              <a:t>Security best practices</a:t>
            </a:r>
          </a:p>
          <a:p>
            <a:pPr lvl="1"/>
            <a:r>
              <a:t>Encryption (data in transit, sensitive data at rest)</a:t>
            </a:r>
          </a:p>
          <a:p>
            <a:pPr lvl="1"/>
            <a:r>
              <a:t>Code signing, multi-factor authentication</a:t>
            </a:r>
          </a:p>
          <a:p>
            <a:pPr lvl="1"/>
            <a:r>
              <a:t>Encapsulated zones of security (different people access different resources)</a:t>
            </a:r>
          </a:p>
          <a:p>
            <a:pPr lvl="1"/>
            <a:r>
              <a:t>Log everything (accesses/modifications)</a:t>
            </a:r>
          </a:p>
          <a:p>
            <a:r>
              <a:t>Bring in security experts early for riskier situations</a:t>
            </a:r>
          </a:p>
        </p:txBody>
      </p:sp>
      <p:sp>
        <p:nvSpPr>
          <p:cNvPr id="107" name="Slide Number"/>
          <p:cNvSpPr txBox="1">
            <a:spLocks noGrp="1"/>
          </p:cNvSpPr>
          <p:nvPr>
            <p:ph type="sldNum" sz="quarter" idx="2"/>
          </p:nvPr>
        </p:nvSpPr>
        <p:spPr>
          <a:xfrm>
            <a:off x="11172418" y="6414760"/>
            <a:ext cx="181382"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9</a:t>
            </a:fld>
            <a:endParaRPr/>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Neue"/>
        <a:ea typeface="Helvetica Neue"/>
        <a:cs typeface="Helvetica Neue"/>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ctr" defTabSz="1219168"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ctr">
        <a:spAutoFit/>
      </a:bodyPr>
      <a:lstStyle>
        <a:defPPr marL="0" marR="0" indent="0" algn="ctr" defTabSz="1219168"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Neue"/>
        <a:ea typeface="Helvetica Neue"/>
        <a:cs typeface="Helvetica Neue"/>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ctr" defTabSz="1219168"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ctr">
        <a:spAutoFit/>
      </a:bodyPr>
      <a:lstStyle>
        <a:defPPr marL="0" marR="0" indent="0" algn="ctr" defTabSz="1219168"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TotalTime>
  <Words>5706</Words>
  <Application>Microsoft Office PowerPoint</Application>
  <PresentationFormat>Widescreen</PresentationFormat>
  <Paragraphs>516</Paragraphs>
  <Slides>45</Slides>
  <Notes>40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Avenir Next Regular</vt:lpstr>
      <vt:lpstr>Calibri</vt:lpstr>
      <vt:lpstr>Chiller</vt:lpstr>
      <vt:lpstr>Courier</vt:lpstr>
      <vt:lpstr>Helvetica</vt:lpstr>
      <vt:lpstr>Helvetica Light</vt:lpstr>
      <vt:lpstr>Helvetica Neue</vt:lpstr>
      <vt:lpstr>Helvetica Neue Medium</vt:lpstr>
      <vt:lpstr>Verdana</vt:lpstr>
      <vt:lpstr>Office Theme</vt:lpstr>
      <vt:lpstr>CS 4530: Fundamentals of Software Engineering  Module 15: Software Engineering &amp; Security</vt:lpstr>
      <vt:lpstr>Learning objectives</vt:lpstr>
      <vt:lpstr>Vocabulary (CIA)</vt:lpstr>
      <vt:lpstr>Vocabulary</vt:lpstr>
      <vt:lpstr>Security isn't free</vt:lpstr>
      <vt:lpstr>Security is risk management</vt:lpstr>
      <vt:lpstr>Threat models help analyze tradeoffs</vt:lpstr>
      <vt:lpstr>A baseline security architecture</vt:lpstr>
      <vt:lpstr>A baseline security architecture</vt:lpstr>
      <vt:lpstr>Top vulnerabilities</vt:lpstr>
      <vt:lpstr>Sample vulnerabilities</vt:lpstr>
      <vt:lpstr>Untrusted environment</vt:lpstr>
      <vt:lpstr>Untrusted environment</vt:lpstr>
      <vt:lpstr>Untrusted environment</vt:lpstr>
      <vt:lpstr>Untrusted inputs</vt:lpstr>
      <vt:lpstr>Untrusted inputs</vt:lpstr>
      <vt:lpstr>Untrusted inputs</vt:lpstr>
      <vt:lpstr>Untrusted inputs</vt:lpstr>
      <vt:lpstr>Untrusted inputs</vt:lpstr>
      <vt:lpstr>Untrusted inputs</vt:lpstr>
      <vt:lpstr>Untrusted inputs</vt:lpstr>
      <vt:lpstr>Untrusted inputs</vt:lpstr>
      <vt:lpstr>Untrusted inputs</vt:lpstr>
      <vt:lpstr>Untrusted input</vt:lpstr>
      <vt:lpstr>Detecting vulnerabilities with static analysis</vt:lpstr>
      <vt:lpstr>Bad authentication</vt:lpstr>
      <vt:lpstr>Bad authentication</vt:lpstr>
      <vt:lpstr>Bad authentication</vt:lpstr>
      <vt:lpstr>Bad authentication</vt:lpstr>
      <vt:lpstr>Bad authentication</vt:lpstr>
      <vt:lpstr>Bad authentication</vt:lpstr>
      <vt:lpstr>Bad authentication</vt:lpstr>
      <vt:lpstr>Bad authentication</vt:lpstr>
      <vt:lpstr>Bad authentication</vt:lpstr>
      <vt:lpstr>Malicious software</vt:lpstr>
      <vt:lpstr>Malicious software</vt:lpstr>
      <vt:lpstr>Malicious software</vt:lpstr>
      <vt:lpstr>Malicious software</vt:lpstr>
      <vt:lpstr>Malicious software</vt:lpstr>
      <vt:lpstr>Building a security architecture</vt:lpstr>
      <vt:lpstr>Which to protect against, at what cost?</vt:lpstr>
      <vt:lpstr>Broken Authentication + Access Control</vt:lpstr>
      <vt:lpstr>Cryptographic Failures</vt:lpstr>
      <vt:lpstr>Do we pay attention?  Should we?</vt:lpstr>
      <vt:lpstr>Learning objectives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4530: Fundamentals of Software Engineering  Module 15: Software Engineering &amp; Security</dc:title>
  <dc:creator>Adeel A. Bhutta</dc:creator>
  <cp:lastModifiedBy>Bhutta, Adeel</cp:lastModifiedBy>
  <cp:revision>2</cp:revision>
  <dcterms:modified xsi:type="dcterms:W3CDTF">2023-03-13T13:07:15Z</dcterms:modified>
</cp:coreProperties>
</file>